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 id="2147483732" r:id="rId2"/>
  </p:sldMasterIdLst>
  <p:sldIdLst>
    <p:sldId id="257" r:id="rId3"/>
    <p:sldId id="258" r:id="rId4"/>
    <p:sldId id="259" r:id="rId5"/>
    <p:sldId id="260" r:id="rId6"/>
    <p:sldId id="272" r:id="rId7"/>
    <p:sldId id="273" r:id="rId8"/>
    <p:sldId id="274" r:id="rId9"/>
    <p:sldId id="275" r:id="rId10"/>
    <p:sldId id="276" r:id="rId11"/>
    <p:sldId id="264" r:id="rId12"/>
    <p:sldId id="277" r:id="rId13"/>
    <p:sldId id="265" r:id="rId14"/>
    <p:sldId id="266" r:id="rId15"/>
    <p:sldId id="267" r:id="rId16"/>
    <p:sldId id="268"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9" d="100"/>
          <a:sy n="79" d="100"/>
        </p:scale>
        <p:origin x="4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audio1.wav>
</file>

<file path=ppt/media/audio2.wav>
</file>

<file path=ppt/media/image1.png>
</file>

<file path=ppt/media/image2.png>
</file>

<file path=ppt/media/image3.png>
</file>

<file path=ppt/media/image4.JPG>
</file>

<file path=ppt/media/image5.JPG>
</file>

<file path=ppt/media/image6.gif>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1371600" y="4323845"/>
            <a:ext cx="6400800"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8077200" y="1430866"/>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8065909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279217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559548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9941"/>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6212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a:xfrm>
            <a:off x="685800" y="378883"/>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7992577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812612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2862236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2355907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a:xfrm>
            <a:off x="685800" y="381000"/>
            <a:ext cx="6991492"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031430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5107132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186617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96023916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A643543-8995-44BA-AC3C-26A6A54EF3DC}" type="datetimeFigureOut">
              <a:rPr lang="en-US" smtClean="0"/>
              <a:t>7/5/2022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0441942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643543-8995-44BA-AC3C-26A6A54EF3DC}" type="datetimeFigureOut">
              <a:rPr lang="en-US" smtClean="0"/>
              <a:t>7/5/2022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6525610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643543-8995-44BA-AC3C-26A6A54EF3DC}" type="datetimeFigureOut">
              <a:rPr lang="en-US" smtClean="0"/>
              <a:t>7/5/2022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9110732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643543-8995-44BA-AC3C-26A6A54EF3DC}" type="datetimeFigureOut">
              <a:rPr lang="en-US" smtClean="0"/>
              <a:t>7/5/2022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1578448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643543-8995-44BA-AC3C-26A6A54EF3DC}" type="datetimeFigureOut">
              <a:rPr lang="en-US" smtClean="0"/>
              <a:t>7/5/2022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9080922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A643543-8995-44BA-AC3C-26A6A54EF3DC}" type="datetimeFigureOut">
              <a:rPr lang="en-US" smtClean="0"/>
              <a:t>7/5/2022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21011581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A643543-8995-44BA-AC3C-26A6A54EF3DC}" type="datetimeFigureOut">
              <a:rPr lang="en-US" smtClean="0"/>
              <a:t>7/5/2022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9059842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4933703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643543-8995-44BA-AC3C-26A6A54EF3DC}" type="datetimeFigureOut">
              <a:rPr lang="en-US" smtClean="0"/>
              <a:t>7/5/2022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62570A-014D-403F-A49B-9C6003F20B64}" type="slidenum">
              <a:rPr lang="en-US" smtClean="0"/>
              <a:t>‹#›</a:t>
            </a:fld>
            <a:endParaRPr lang="en-US"/>
          </a:p>
        </p:txBody>
      </p:sp>
    </p:spTree>
    <p:extLst>
      <p:ext uri="{BB962C8B-B14F-4D97-AF65-F5344CB8AC3E}">
        <p14:creationId xmlns:p14="http://schemas.microsoft.com/office/powerpoint/2010/main" val="148233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dirty="0"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pPr defTabSz="457200">
              <a:defRPr/>
            </a:pPr>
            <a:r>
              <a:rPr lang="en-US" sz="1000" dirty="0" smtClean="0">
                <a:solidFill>
                  <a:prstClr val="black"/>
                </a:solidFill>
                <a:latin typeface="Garamond" panose="02020404030301010803"/>
              </a:rPr>
              <a:t>SCSEARIBNJ</a:t>
            </a:r>
            <a:fld id="{AC8CF452-2426-4FEB-B09F-44878580AFAD}" type="datetimeFigureOut">
              <a:rPr lang="en-US" sz="1000" smtClean="0">
                <a:solidFill>
                  <a:prstClr val="black"/>
                </a:solidFill>
                <a:latin typeface="Garamond" panose="02020404030301010803"/>
              </a:rPr>
              <a:pPr defTabSz="457200">
                <a:defRPr/>
              </a:pPr>
              <a:t>7/5/2022</a:t>
            </a:fld>
            <a:endParaRPr lang="en-US" sz="1000" dirty="0">
              <a:solidFill>
                <a:prstClr val="black"/>
              </a:solidFill>
              <a:latin typeface="Garamond" panose="02020404030301010803"/>
            </a:endParaRPr>
          </a:p>
        </p:txBody>
      </p:sp>
      <p:sp>
        <p:nvSpPr>
          <p:cNvPr id="5" name="Footer Placeholder 4"/>
          <p:cNvSpPr>
            <a:spLocks noGrp="1"/>
          </p:cNvSpPr>
          <p:nvPr>
            <p:ph type="ftr" sz="quarter" idx="11"/>
          </p:nvPr>
        </p:nvSpPr>
        <p:spPr>
          <a:xfrm>
            <a:off x="685800" y="381001"/>
            <a:ext cx="6991492" cy="364065"/>
          </a:xfrm>
        </p:spPr>
        <p:txBody>
          <a:bodyPr/>
          <a:lstStyle/>
          <a:p>
            <a:pPr defTabSz="457200">
              <a:defRPr/>
            </a:pPr>
            <a:r>
              <a:rPr lang="en-US" sz="1000" dirty="0" smtClean="0">
                <a:solidFill>
                  <a:prstClr val="black"/>
                </a:solidFill>
                <a:latin typeface="Garamond" panose="02020404030301010803"/>
              </a:rPr>
              <a:t>RIB RWANDA</a:t>
            </a:r>
            <a:endParaRPr lang="en-US" sz="1000" dirty="0">
              <a:solidFill>
                <a:prstClr val="black"/>
              </a:solidFill>
              <a:latin typeface="Garamond" panose="02020404030301010803"/>
            </a:endParaRPr>
          </a:p>
        </p:txBody>
      </p:sp>
      <p:sp>
        <p:nvSpPr>
          <p:cNvPr id="6" name="Slide Number Placeholder 5"/>
          <p:cNvSpPr>
            <a:spLocks noGrp="1"/>
          </p:cNvSpPr>
          <p:nvPr>
            <p:ph type="sldNum" sz="quarter" idx="12"/>
          </p:nvPr>
        </p:nvSpPr>
        <p:spPr>
          <a:xfrm>
            <a:off x="10862452" y="381000"/>
            <a:ext cx="643748"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69262242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809329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8" name="Footer Placeholder 7"/>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89729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Footer Placeholder 3"/>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142942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3" name="Footer Placeholder 2"/>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4065078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331529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Footer Placeholder 5"/>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17057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AC8CF452-2426-4FEB-B09F-44878580AFAD}" type="datetimeFigureOut">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7/5/2022</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8A72851C-7B16-480D-82C9-79CD3592D49C}" type="slidenum">
              <a:rPr kumimoji="0" lang="en-US" sz="1000" b="0" i="0" u="none" strike="noStrike" kern="1200" cap="none" spc="0" normalizeH="0" baseline="0" noProof="0" smtClean="0">
                <a:ln>
                  <a:noFill/>
                </a:ln>
                <a:solidFill>
                  <a:prstClr val="black"/>
                </a:solidFill>
                <a:effectLst/>
                <a:uLnTx/>
                <a:uFillTx/>
                <a:latin typeface="Garamond" panose="020204040303010108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a:ln>
                <a:noFill/>
              </a:ln>
              <a:solidFill>
                <a:prstClr val="black"/>
              </a:solidFill>
              <a:effectLst/>
              <a:uLnTx/>
              <a:uFillTx/>
              <a:latin typeface="Garamond" panose="02020404030301010803"/>
              <a:ea typeface="+mn-ea"/>
              <a:cs typeface="+mn-cs"/>
            </a:endParaRPr>
          </a:p>
        </p:txBody>
      </p:sp>
    </p:spTree>
    <p:extLst>
      <p:ext uri="{BB962C8B-B14F-4D97-AF65-F5344CB8AC3E}">
        <p14:creationId xmlns:p14="http://schemas.microsoft.com/office/powerpoint/2010/main" val="770240505"/>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iming>
    <p:tnLst>
      <p:par>
        <p:cTn id="1" dur="indefinite" restart="never" nodeType="tmRoot"/>
      </p:par>
    </p:tnLst>
  </p:timing>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643543-8995-44BA-AC3C-26A6A54EF3DC}" type="datetimeFigureOut">
              <a:rPr lang="en-US" smtClean="0"/>
              <a:t>7/5/2022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SCSEA</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smtClean="0"/>
              <a:t>RIB</a:t>
            </a:r>
            <a:endParaRPr lang="en-US" dirty="0"/>
          </a:p>
        </p:txBody>
      </p:sp>
    </p:spTree>
    <p:extLst>
      <p:ext uri="{BB962C8B-B14F-4D97-AF65-F5344CB8AC3E}">
        <p14:creationId xmlns:p14="http://schemas.microsoft.com/office/powerpoint/2010/main" val="107165944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audio" Target="../media/audio2.wav"/><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tile tx="374650" ty="685800" sx="100000" sy="100000" flip="none" algn="tl"/>
        </a:blipFill>
        <a:effectLst/>
      </p:bgPr>
    </p:bg>
    <p:spTree>
      <p:nvGrpSpPr>
        <p:cNvPr id="1" name=""/>
        <p:cNvGrpSpPr/>
        <p:nvPr/>
      </p:nvGrpSpPr>
      <p:grpSpPr>
        <a:xfrm>
          <a:off x="0" y="0"/>
          <a:ext cx="0" cy="0"/>
          <a:chOff x="0" y="0"/>
          <a:chExt cx="0" cy="0"/>
        </a:xfrm>
      </p:grpSpPr>
      <p:sp>
        <p:nvSpPr>
          <p:cNvPr id="7" name="Snip Same Side Corner Rectangle 6"/>
          <p:cNvSpPr/>
          <p:nvPr/>
        </p:nvSpPr>
        <p:spPr>
          <a:xfrm>
            <a:off x="50800" y="5416866"/>
            <a:ext cx="12103100" cy="1489599"/>
          </a:xfrm>
          <a:prstGeom prst="snip2SameRect">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4" name="Rounded Rectangle 3"/>
          <p:cNvSpPr/>
          <p:nvPr/>
        </p:nvSpPr>
        <p:spPr>
          <a:xfrm>
            <a:off x="1303293" y="3701571"/>
            <a:ext cx="9863797" cy="1715295"/>
          </a:xfrm>
          <a:prstGeom prst="roundRect">
            <a:avLst/>
          </a:prstGeom>
          <a:ln>
            <a:solidFill>
              <a:schemeClr val="accent1">
                <a:lumMod val="50000"/>
              </a:schemeClr>
            </a:solidFill>
          </a:ln>
          <a:effectLst>
            <a:outerShdw blurRad="76200" dir="13500000" sy="23000" kx="1200000" algn="br" rotWithShape="0">
              <a:prstClr val="black">
                <a:alpha val="2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6C151-1F72-426C-8DF3-3E1458CE8B2F}"/>
              </a:ext>
            </a:extLst>
          </p:cNvPr>
          <p:cNvSpPr>
            <a:spLocks noGrp="1"/>
          </p:cNvSpPr>
          <p:nvPr>
            <p:ph type="ctrTitle"/>
          </p:nvPr>
        </p:nvSpPr>
        <p:spPr>
          <a:xfrm>
            <a:off x="927100" y="3914742"/>
            <a:ext cx="10239990" cy="1420811"/>
          </a:xfrm>
        </p:spPr>
        <p:txBody>
          <a:bodyPr>
            <a:normAutofit fontScale="90000"/>
          </a:bodyPr>
          <a:lstStyle/>
          <a:p>
            <a:pPr algn="ctr"/>
            <a:r>
              <a:rPr lang="en-US" sz="4400" b="1" dirty="0">
                <a:solidFill>
                  <a:schemeClr val="bg1"/>
                </a:solidFill>
                <a:latin typeface="Bahnschrift" panose="020B0502040204020203" pitchFamily="34" charset="0"/>
              </a:rPr>
              <a:t>SMART CRIME SCENE EVIDENCES ANALYSIS </a:t>
            </a:r>
            <a:r>
              <a:rPr lang="en-US" sz="2800" b="1" dirty="0"/>
              <a:t/>
            </a:r>
            <a:br>
              <a:rPr lang="en-US" sz="2800" b="1" dirty="0"/>
            </a:br>
            <a:endParaRPr lang="en-US" sz="2800" b="1" dirty="0"/>
          </a:p>
        </p:txBody>
      </p:sp>
      <p:sp>
        <p:nvSpPr>
          <p:cNvPr id="3" name="Subtitle 2">
            <a:extLst>
              <a:ext uri="{FF2B5EF4-FFF2-40B4-BE49-F238E27FC236}">
                <a16:creationId xmlns:a16="http://schemas.microsoft.com/office/drawing/2014/main" id="{AF38FFF9-51A2-4EFD-8CAF-003E7A9074CC}"/>
              </a:ext>
            </a:extLst>
          </p:cNvPr>
          <p:cNvSpPr>
            <a:spLocks noGrp="1"/>
          </p:cNvSpPr>
          <p:nvPr>
            <p:ph type="subTitle" idx="1"/>
          </p:nvPr>
        </p:nvSpPr>
        <p:spPr>
          <a:xfrm>
            <a:off x="3060700" y="5285008"/>
            <a:ext cx="6680200" cy="1346557"/>
          </a:xfrm>
        </p:spPr>
        <p:txBody>
          <a:bodyPr>
            <a:normAutofit lnSpcReduction="10000"/>
          </a:bodyPr>
          <a:lstStyle/>
          <a:p>
            <a:endParaRPr lang="en-US" dirty="0" smtClean="0"/>
          </a:p>
          <a:p>
            <a:r>
              <a:rPr lang="en-US" sz="2400" dirty="0" smtClean="0">
                <a:latin typeface="Bahnschrift SemiBold" panose="020B0502040204020203" pitchFamily="34" charset="0"/>
              </a:rPr>
              <a:t>Prepared </a:t>
            </a:r>
            <a:r>
              <a:rPr lang="en-US" sz="2400" dirty="0">
                <a:latin typeface="Bahnschrift SemiBold" panose="020B0502040204020203" pitchFamily="34" charset="0"/>
              </a:rPr>
              <a:t>and to be </a:t>
            </a:r>
            <a:r>
              <a:rPr lang="en-US" sz="2400" dirty="0" smtClean="0">
                <a:latin typeface="Bahnschrift SemiBold" panose="020B0502040204020203" pitchFamily="34" charset="0"/>
              </a:rPr>
              <a:t>presented </a:t>
            </a:r>
            <a:r>
              <a:rPr lang="en-US" sz="2400" dirty="0">
                <a:latin typeface="Bahnschrift SemiBold" panose="020B0502040204020203" pitchFamily="34" charset="0"/>
              </a:rPr>
              <a:t>by: </a:t>
            </a:r>
          </a:p>
          <a:p>
            <a:pPr algn="ctr"/>
            <a:r>
              <a:rPr lang="en-US" sz="3200" dirty="0" smtClean="0">
                <a:latin typeface="Berlin Sans FB Demi" panose="020E0802020502020306" pitchFamily="34" charset="0"/>
              </a:rPr>
              <a:t>Yves MUGABO</a:t>
            </a:r>
            <a:endParaRPr lang="en-US" sz="3200" dirty="0">
              <a:latin typeface="Berlin Sans FB Demi" panose="020E0802020502020306" pitchFamily="34" charset="0"/>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95034"/>
            <a:ext cx="764570" cy="7162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909"/>
            <a:ext cx="12192000" cy="932023"/>
          </a:xfrm>
          <a:prstGeom prst="rect">
            <a:avLst/>
          </a:prstGeom>
        </p:spPr>
      </p:pic>
    </p:spTree>
    <p:extLst>
      <p:ext uri="{BB962C8B-B14F-4D97-AF65-F5344CB8AC3E}">
        <p14:creationId xmlns:p14="http://schemas.microsoft.com/office/powerpoint/2010/main" val="48188611"/>
      </p:ext>
    </p:extLst>
  </p:cSld>
  <p:clrMapOvr>
    <a:masterClrMapping/>
  </p:clrMapOvr>
  <mc:AlternateContent xmlns:mc="http://schemas.openxmlformats.org/markup-compatibility/2006">
    <mc:Choice xmlns:p14="http://schemas.microsoft.com/office/powerpoint/2010/main" Requires="p14">
      <p:transition spd="slow" p14:dur="1600">
        <p14:prism isContent="1" isInverted="1"/>
        <p:sndAc>
          <p:stSnd>
            <p:snd r:embed="rId2" name="voltage.wav"/>
          </p:stSnd>
        </p:sndAc>
      </p:transition>
    </mc:Choice>
    <mc:Fallback>
      <p:transition spd="slow">
        <p:fade/>
        <p:sndAc>
          <p:stSnd>
            <p:snd r:embed="rId2" name="voltag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000"/>
                                        <p:tgtEl>
                                          <p:spTgt spid="8"/>
                                        </p:tgtEl>
                                      </p:cBhvr>
                                    </p:animEffect>
                                  </p:childTnLst>
                                </p:cTn>
                              </p:par>
                            </p:childTnLst>
                          </p:cTn>
                        </p:par>
                        <p:par>
                          <p:cTn id="12" fill="hold">
                            <p:stCondLst>
                              <p:cond delay="2500"/>
                            </p:stCondLst>
                            <p:childTnLst>
                              <p:par>
                                <p:cTn id="13" presetID="16" presetClass="entr" presetSubtype="21"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2348" y="5263978"/>
            <a:ext cx="4066860" cy="1594022"/>
          </a:xfrm>
          <a:prstGeom prst="rect">
            <a:avLst/>
          </a:prstGeom>
        </p:spPr>
      </p:pic>
      <p:sp>
        <p:nvSpPr>
          <p:cNvPr id="2" name="Title 1">
            <a:extLst>
              <a:ext uri="{FF2B5EF4-FFF2-40B4-BE49-F238E27FC236}">
                <a16:creationId xmlns:a16="http://schemas.microsoft.com/office/drawing/2014/main" id="{173334EF-EBD4-4542-BDB6-8E729D9320A9}"/>
              </a:ext>
            </a:extLst>
          </p:cNvPr>
          <p:cNvSpPr>
            <a:spLocks noGrp="1"/>
          </p:cNvSpPr>
          <p:nvPr>
            <p:ph type="title"/>
          </p:nvPr>
        </p:nvSpPr>
        <p:spPr>
          <a:xfrm>
            <a:off x="1044302" y="1016873"/>
            <a:ext cx="7012346" cy="944784"/>
          </a:xfrm>
        </p:spPr>
        <p:txBody>
          <a:bodyPr/>
          <a:lstStyle/>
          <a:p>
            <a:pPr algn="l"/>
            <a:r>
              <a:rPr lang="en-US" b="1" dirty="0"/>
              <a:t>OBJECTIVES</a:t>
            </a:r>
          </a:p>
        </p:txBody>
      </p:sp>
      <p:sp>
        <p:nvSpPr>
          <p:cNvPr id="3" name="Content Placeholder 2">
            <a:extLst>
              <a:ext uri="{FF2B5EF4-FFF2-40B4-BE49-F238E27FC236}">
                <a16:creationId xmlns:a16="http://schemas.microsoft.com/office/drawing/2014/main" id="{62528CF1-69E1-431A-AC3F-E96666B19323}"/>
              </a:ext>
            </a:extLst>
          </p:cNvPr>
          <p:cNvSpPr>
            <a:spLocks noGrp="1"/>
          </p:cNvSpPr>
          <p:nvPr>
            <p:ph idx="1"/>
          </p:nvPr>
        </p:nvSpPr>
        <p:spPr>
          <a:xfrm>
            <a:off x="281806" y="1489265"/>
            <a:ext cx="11727402" cy="4776186"/>
          </a:xfrm>
        </p:spPr>
        <p:txBody>
          <a:bodyPr>
            <a:normAutofit/>
          </a:bodyPr>
          <a:lstStyle/>
          <a:p>
            <a:pPr marL="0" indent="0" algn="r">
              <a:lnSpc>
                <a:spcPct val="110000"/>
              </a:lnSpc>
              <a:buNone/>
            </a:pPr>
            <a:r>
              <a:rPr lang="en-US" sz="3500" b="1" dirty="0">
                <a:cs typeface="Times New Roman" panose="02020603050405020304" pitchFamily="18" charset="0"/>
              </a:rPr>
              <a:t>General objective</a:t>
            </a:r>
          </a:p>
          <a:p>
            <a:pPr marL="0" indent="0">
              <a:lnSpc>
                <a:spcPct val="110000"/>
              </a:lnSpc>
              <a:buNone/>
            </a:pPr>
            <a:r>
              <a:rPr lang="en-US" sz="2400" dirty="0">
                <a:cs typeface="Times New Roman" panose="02020603050405020304" pitchFamily="18" charset="0"/>
              </a:rPr>
              <a:t>The general objective of the SMART CRIME SCENE EVIDENCES </a:t>
            </a:r>
            <a:r>
              <a:rPr lang="en-US" sz="2400" dirty="0" smtClean="0">
                <a:cs typeface="Times New Roman" panose="02020603050405020304" pitchFamily="18" charset="0"/>
              </a:rPr>
              <a:t>ANALYSIS</a:t>
            </a:r>
          </a:p>
          <a:p>
            <a:pPr marL="0" indent="0">
              <a:lnSpc>
                <a:spcPct val="110000"/>
              </a:lnSpc>
              <a:buNone/>
            </a:pPr>
            <a:r>
              <a:rPr lang="en-US" sz="2400" dirty="0" smtClean="0">
                <a:cs typeface="Times New Roman" panose="02020603050405020304" pitchFamily="18" charset="0"/>
              </a:rPr>
              <a:t> </a:t>
            </a:r>
            <a:r>
              <a:rPr lang="en-US" sz="2400" dirty="0">
                <a:cs typeface="Times New Roman" panose="02020603050405020304" pitchFamily="18" charset="0"/>
              </a:rPr>
              <a:t>is generally aimed to exclude human-based crime scene evidences analysis which is done manually. </a:t>
            </a:r>
            <a:endParaRPr lang="en-US" sz="2400" dirty="0" smtClean="0">
              <a:cs typeface="Times New Roman" panose="02020603050405020304" pitchFamily="18" charset="0"/>
            </a:endParaRPr>
          </a:p>
          <a:p>
            <a:pPr marL="0" indent="0">
              <a:lnSpc>
                <a:spcPct val="110000"/>
              </a:lnSpc>
              <a:buNone/>
            </a:pPr>
            <a:r>
              <a:rPr lang="en-US" sz="2400" dirty="0" smtClean="0">
                <a:cs typeface="Times New Roman" panose="02020603050405020304" pitchFamily="18" charset="0"/>
              </a:rPr>
              <a:t>So </a:t>
            </a:r>
            <a:r>
              <a:rPr lang="en-US" sz="2400" dirty="0">
                <a:cs typeface="Times New Roman" panose="02020603050405020304" pitchFamily="18" charset="0"/>
              </a:rPr>
              <a:t>that this new system is intended to provide better crime registration and better primary suspect reporting </a:t>
            </a:r>
            <a:r>
              <a:rPr lang="en-US" sz="2400" dirty="0" smtClean="0">
                <a:cs typeface="Times New Roman" panose="02020603050405020304" pitchFamily="18" charset="0"/>
              </a:rPr>
              <a:t>accurately and </a:t>
            </a:r>
            <a:r>
              <a:rPr lang="en-US" sz="2400" dirty="0">
                <a:cs typeface="Times New Roman" panose="02020603050405020304" pitchFamily="18" charset="0"/>
              </a:rPr>
              <a:t>fewer loss of time due </a:t>
            </a:r>
            <a:r>
              <a:rPr lang="en-US" sz="2400" dirty="0" smtClean="0">
                <a:cs typeface="Times New Roman" panose="02020603050405020304" pitchFamily="18" charset="0"/>
              </a:rPr>
              <a:t>to its </a:t>
            </a:r>
            <a:r>
              <a:rPr lang="en-US" sz="2400" dirty="0">
                <a:cs typeface="Times New Roman" panose="02020603050405020304" pitchFamily="18" charset="0"/>
              </a:rPr>
              <a:t>fast </a:t>
            </a:r>
            <a:r>
              <a:rPr lang="en-US" sz="2400" dirty="0" smtClean="0">
                <a:cs typeface="Times New Roman" panose="02020603050405020304" pitchFamily="18" charset="0"/>
              </a:rPr>
              <a:t>suspect evidences </a:t>
            </a:r>
            <a:r>
              <a:rPr lang="en-US" sz="2400" dirty="0">
                <a:cs typeface="Times New Roman" panose="02020603050405020304" pitchFamily="18" charset="0"/>
              </a:rPr>
              <a:t>analysis using information technology. </a:t>
            </a: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28440356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47674" y="1268333"/>
            <a:ext cx="3180259" cy="1771429"/>
          </a:xfrm>
          <a:prstGeom prst="rect">
            <a:avLst/>
          </a:prstGeom>
        </p:spPr>
      </p:pic>
      <p:sp>
        <p:nvSpPr>
          <p:cNvPr id="2" name="Title 1"/>
          <p:cNvSpPr>
            <a:spLocks noGrp="1"/>
          </p:cNvSpPr>
          <p:nvPr>
            <p:ph type="title"/>
          </p:nvPr>
        </p:nvSpPr>
        <p:spPr>
          <a:xfrm>
            <a:off x="6175223" y="478226"/>
            <a:ext cx="5275216" cy="790107"/>
          </a:xfrm>
        </p:spPr>
        <p:txBody>
          <a:bodyPr>
            <a:noAutofit/>
          </a:bodyPr>
          <a:lstStyle/>
          <a:p>
            <a:r>
              <a:rPr lang="en-US" sz="3200" b="1" dirty="0">
                <a:cs typeface="Times New Roman" panose="02020603050405020304" pitchFamily="18" charset="0"/>
              </a:rPr>
              <a:t>Specific objective</a:t>
            </a:r>
            <a:br>
              <a:rPr lang="en-US" sz="3200" b="1" dirty="0">
                <a:cs typeface="Times New Roman" panose="02020603050405020304" pitchFamily="18" charset="0"/>
              </a:rPr>
            </a:br>
            <a:endParaRPr lang="en-US" sz="3200" dirty="0"/>
          </a:p>
        </p:txBody>
      </p:sp>
      <p:sp>
        <p:nvSpPr>
          <p:cNvPr id="3" name="Content Placeholder 2"/>
          <p:cNvSpPr>
            <a:spLocks noGrp="1"/>
          </p:cNvSpPr>
          <p:nvPr>
            <p:ph idx="1"/>
          </p:nvPr>
        </p:nvSpPr>
        <p:spPr>
          <a:xfrm>
            <a:off x="522514" y="1802674"/>
            <a:ext cx="11305419" cy="4399077"/>
          </a:xfrm>
        </p:spPr>
        <p:txBody>
          <a:bodyPr>
            <a:normAutofit/>
          </a:bodyPr>
          <a:lstStyle/>
          <a:p>
            <a:pPr marL="0" indent="0">
              <a:buNone/>
            </a:pPr>
            <a:r>
              <a:rPr lang="en-US" dirty="0" smtClean="0">
                <a:cs typeface="Times New Roman" panose="02020603050405020304" pitchFamily="18" charset="0"/>
              </a:rPr>
              <a:t>Below </a:t>
            </a:r>
            <a:r>
              <a:rPr lang="en-US" dirty="0">
                <a:cs typeface="Times New Roman" panose="02020603050405020304" pitchFamily="18" charset="0"/>
              </a:rPr>
              <a:t>are specific objectives of the new system:</a:t>
            </a:r>
          </a:p>
          <a:p>
            <a:pPr lvl="0"/>
            <a:r>
              <a:rPr lang="en-US" dirty="0">
                <a:cs typeface="Times New Roman" panose="02020603050405020304" pitchFamily="18" charset="0"/>
              </a:rPr>
              <a:t>Reduce the manual work for managing suspects</a:t>
            </a:r>
          </a:p>
          <a:p>
            <a:pPr lvl="0"/>
            <a:r>
              <a:rPr lang="en-US" dirty="0">
                <a:cs typeface="Times New Roman" panose="02020603050405020304" pitchFamily="18" charset="0"/>
              </a:rPr>
              <a:t>Improved notification between RIB Station and case reporter</a:t>
            </a:r>
          </a:p>
          <a:p>
            <a:pPr lvl="0"/>
            <a:r>
              <a:rPr lang="en-US" dirty="0">
                <a:cs typeface="Times New Roman" panose="02020603050405020304" pitchFamily="18" charset="0"/>
              </a:rPr>
              <a:t>Reducing the manual work for arranging offices to cases</a:t>
            </a:r>
          </a:p>
          <a:p>
            <a:pPr lvl="0"/>
            <a:r>
              <a:rPr lang="en-US" dirty="0">
                <a:cs typeface="Times New Roman" panose="02020603050405020304" pitchFamily="18" charset="0"/>
              </a:rPr>
              <a:t>Reduce time spent waiting for the suspect decision report</a:t>
            </a:r>
          </a:p>
          <a:p>
            <a:pPr lvl="0"/>
            <a:r>
              <a:rPr lang="en-US" dirty="0">
                <a:cs typeface="Times New Roman" panose="02020603050405020304" pitchFamily="18" charset="0"/>
              </a:rPr>
              <a:t>H</a:t>
            </a:r>
            <a:r>
              <a:rPr lang="en-US" dirty="0" smtClean="0">
                <a:cs typeface="Times New Roman" panose="02020603050405020304" pitchFamily="18" charset="0"/>
              </a:rPr>
              <a:t>elp </a:t>
            </a:r>
            <a:r>
              <a:rPr lang="en-US" dirty="0">
                <a:cs typeface="Times New Roman" panose="02020603050405020304" pitchFamily="18" charset="0"/>
              </a:rPr>
              <a:t>RIB Station commander to allocate Station officer to a specific </a:t>
            </a:r>
            <a:r>
              <a:rPr lang="en-US" dirty="0" smtClean="0">
                <a:cs typeface="Times New Roman" panose="02020603050405020304" pitchFamily="18" charset="0"/>
              </a:rPr>
              <a:t>case</a:t>
            </a:r>
          </a:p>
          <a:p>
            <a:pPr lvl="0"/>
            <a:r>
              <a:rPr lang="en-US" dirty="0" smtClean="0">
                <a:cs typeface="Times New Roman" panose="02020603050405020304" pitchFamily="18" charset="0"/>
              </a:rPr>
              <a:t>Reduce </a:t>
            </a:r>
            <a:r>
              <a:rPr lang="en-US" dirty="0">
                <a:cs typeface="Times New Roman" panose="02020603050405020304" pitchFamily="18" charset="0"/>
              </a:rPr>
              <a:t>large manpower that was required</a:t>
            </a:r>
          </a:p>
          <a:p>
            <a:pPr lvl="0"/>
            <a:r>
              <a:rPr lang="en-US" dirty="0">
                <a:cs typeface="Times New Roman" panose="02020603050405020304" pitchFamily="18" charset="0"/>
              </a:rPr>
              <a:t>Improved  case management during the process to find primary suspect</a:t>
            </a:r>
          </a:p>
          <a:p>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4901066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037" y="3719384"/>
            <a:ext cx="5782963" cy="2907824"/>
          </a:xfrm>
          <a:prstGeom prst="rect">
            <a:avLst/>
          </a:prstGeom>
        </p:spPr>
      </p:pic>
      <p:sp>
        <p:nvSpPr>
          <p:cNvPr id="2" name="Title 1">
            <a:extLst>
              <a:ext uri="{FF2B5EF4-FFF2-40B4-BE49-F238E27FC236}">
                <a16:creationId xmlns:a16="http://schemas.microsoft.com/office/drawing/2014/main" id="{29C77634-33A5-4255-A843-3CDF0F140B97}"/>
              </a:ext>
            </a:extLst>
          </p:cNvPr>
          <p:cNvSpPr>
            <a:spLocks noGrp="1"/>
          </p:cNvSpPr>
          <p:nvPr>
            <p:ph type="title"/>
          </p:nvPr>
        </p:nvSpPr>
        <p:spPr/>
        <p:txBody>
          <a:bodyPr>
            <a:noAutofit/>
          </a:bodyPr>
          <a:lstStyle/>
          <a:p>
            <a:r>
              <a:rPr lang="en-US" sz="3600" b="1" dirty="0"/>
              <a:t>PROBLEM OF THE EXISTING SYSTEM</a:t>
            </a:r>
          </a:p>
        </p:txBody>
      </p:sp>
      <p:sp>
        <p:nvSpPr>
          <p:cNvPr id="3" name="Content Placeholder 2">
            <a:extLst>
              <a:ext uri="{FF2B5EF4-FFF2-40B4-BE49-F238E27FC236}">
                <a16:creationId xmlns:a16="http://schemas.microsoft.com/office/drawing/2014/main" id="{7ADA8E6E-A1ED-4AF0-9E90-D8AA633C66A0}"/>
              </a:ext>
            </a:extLst>
          </p:cNvPr>
          <p:cNvSpPr>
            <a:spLocks noGrp="1"/>
          </p:cNvSpPr>
          <p:nvPr>
            <p:ph idx="1"/>
          </p:nvPr>
        </p:nvSpPr>
        <p:spPr>
          <a:xfrm>
            <a:off x="391885" y="1776549"/>
            <a:ext cx="11456125" cy="4637313"/>
          </a:xfrm>
        </p:spPr>
        <p:txBody>
          <a:bodyPr>
            <a:normAutofit/>
          </a:bodyPr>
          <a:lstStyle/>
          <a:p>
            <a:pPr marL="0" indent="0">
              <a:buNone/>
            </a:pPr>
            <a:r>
              <a:rPr lang="en-US" dirty="0">
                <a:effectLst/>
                <a:cs typeface="Times New Roman" panose="02020603050405020304" pitchFamily="18" charset="0"/>
              </a:rPr>
              <a:t>As our world is moving very faster,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especially our </a:t>
            </a:r>
            <a:r>
              <a:rPr lang="en-US" dirty="0">
                <a:effectLst/>
                <a:cs typeface="Times New Roman" panose="02020603050405020304" pitchFamily="18" charset="0"/>
              </a:rPr>
              <a:t>country in technology we are trying to move from traditional system to digital system very faster. </a:t>
            </a:r>
            <a:r>
              <a:rPr lang="en-US" dirty="0" smtClean="0">
                <a:effectLst/>
                <a:cs typeface="Times New Roman" panose="02020603050405020304" pitchFamily="18" charset="0"/>
              </a:rPr>
              <a:t>Thus the </a:t>
            </a:r>
            <a:r>
              <a:rPr lang="en-US" dirty="0" smtClean="0">
                <a:cs typeface="Times New Roman" panose="02020603050405020304" pitchFamily="18" charset="0"/>
              </a:rPr>
              <a:t>existing</a:t>
            </a:r>
            <a:r>
              <a:rPr lang="en-US" dirty="0" smtClean="0">
                <a:effectLst/>
                <a:cs typeface="Times New Roman" panose="02020603050405020304" pitchFamily="18" charset="0"/>
              </a:rPr>
              <a:t> </a:t>
            </a:r>
            <a:r>
              <a:rPr lang="en-US" dirty="0">
                <a:effectLst/>
                <a:cs typeface="Times New Roman" panose="02020603050405020304" pitchFamily="18" charset="0"/>
              </a:rPr>
              <a:t>system </a:t>
            </a:r>
            <a:r>
              <a:rPr lang="en-US" dirty="0" smtClean="0">
                <a:effectLst/>
                <a:cs typeface="Times New Roman" panose="02020603050405020304" pitchFamily="18" charset="0"/>
              </a:rPr>
              <a:t>it </a:t>
            </a:r>
            <a:r>
              <a:rPr lang="en-US" dirty="0">
                <a:effectLst/>
                <a:cs typeface="Times New Roman" panose="02020603050405020304" pitchFamily="18" charset="0"/>
              </a:rPr>
              <a:t>is paper based system</a:t>
            </a:r>
            <a:r>
              <a:rPr lang="en-US" dirty="0" smtClean="0">
                <a:effectLst/>
                <a:cs typeface="Times New Roman" panose="02020603050405020304" pitchFamily="18" charset="0"/>
              </a:rPr>
              <a:t>.</a:t>
            </a:r>
          </a:p>
          <a:p>
            <a:pPr marL="0" indent="0">
              <a:buNone/>
            </a:pPr>
            <a:endParaRPr lang="en-US" dirty="0">
              <a:effectLst/>
              <a:cs typeface="Times New Roman" panose="02020603050405020304" pitchFamily="18" charset="0"/>
            </a:endParaRPr>
          </a:p>
          <a:p>
            <a:pPr marL="0" indent="0">
              <a:buNone/>
            </a:pPr>
            <a:r>
              <a:rPr lang="en-US" dirty="0">
                <a:effectLst/>
                <a:cs typeface="Times New Roman" panose="02020603050405020304" pitchFamily="18" charset="0"/>
              </a:rPr>
              <a:t>There are some issues caused by this manual system below: </a:t>
            </a:r>
          </a:p>
          <a:p>
            <a:pPr lvl="0"/>
            <a:r>
              <a:rPr lang="en-GB" dirty="0"/>
              <a:t>Injustice due to poor of following up criminal. </a:t>
            </a:r>
            <a:endParaRPr lang="en-GB" dirty="0" smtClean="0"/>
          </a:p>
          <a:p>
            <a:pPr lvl="0"/>
            <a:r>
              <a:rPr lang="en-GB" dirty="0" smtClean="0"/>
              <a:t>Delay of innocent people in </a:t>
            </a:r>
            <a:r>
              <a:rPr lang="en-GB" dirty="0" err="1" smtClean="0"/>
              <a:t>RIBStations</a:t>
            </a:r>
            <a:endParaRPr lang="en-US" dirty="0"/>
          </a:p>
          <a:p>
            <a:pPr lvl="0"/>
            <a:r>
              <a:rPr lang="en-US" dirty="0" smtClean="0">
                <a:effectLst/>
                <a:cs typeface="Times New Roman" panose="02020603050405020304" pitchFamily="18" charset="0"/>
              </a:rPr>
              <a:t>Time consuming</a:t>
            </a:r>
          </a:p>
          <a:p>
            <a:r>
              <a:rPr lang="en-GB" dirty="0"/>
              <a:t>Errors in reporting</a:t>
            </a:r>
            <a:r>
              <a:rPr lang="en-GB" dirty="0" smtClean="0"/>
              <a:t>.</a:t>
            </a:r>
            <a:endParaRPr lang="en-US" dirty="0">
              <a:effectLst/>
              <a:cs typeface="Times New Roman" panose="02020603050405020304" pitchFamily="18" charset="0"/>
            </a:endParaRPr>
          </a:p>
          <a:p>
            <a:pPr lvl="0"/>
            <a:r>
              <a:rPr lang="en-US" dirty="0">
                <a:effectLst/>
                <a:cs typeface="Times New Roman" panose="02020603050405020304" pitchFamily="18" charset="0"/>
              </a:rPr>
              <a:t>Needs manual </a:t>
            </a:r>
            <a:r>
              <a:rPr lang="en-US" dirty="0" smtClean="0">
                <a:cs typeface="Times New Roman" panose="02020603050405020304" pitchFamily="18" charset="0"/>
              </a:rPr>
              <a:t>analysis</a:t>
            </a:r>
            <a:r>
              <a:rPr lang="en-US" dirty="0" smtClean="0">
                <a:effectLst/>
                <a:cs typeface="Times New Roman" panose="02020603050405020304" pitchFamily="18" charset="0"/>
              </a:rPr>
              <a:t>.</a:t>
            </a:r>
            <a:endParaRPr lang="en-US" dirty="0">
              <a:effectLst/>
              <a:cs typeface="Times New Roman" panose="02020603050405020304" pitchFamily="18" charset="0"/>
            </a:endParaRP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88" y="0"/>
            <a:ext cx="1267211" cy="1309276"/>
          </a:xfrm>
          <a:prstGeom prst="rect">
            <a:avLst/>
          </a:prstGeom>
        </p:spPr>
      </p:pic>
    </p:spTree>
    <p:extLst>
      <p:ext uri="{BB962C8B-B14F-4D97-AF65-F5344CB8AC3E}">
        <p14:creationId xmlns:p14="http://schemas.microsoft.com/office/powerpoint/2010/main" val="30515504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037" y="1004677"/>
            <a:ext cx="5782963" cy="3221156"/>
          </a:xfrm>
          <a:prstGeom prst="rect">
            <a:avLst/>
          </a:prstGeom>
        </p:spPr>
      </p:pic>
      <p:sp>
        <p:nvSpPr>
          <p:cNvPr id="2" name="Title 1">
            <a:extLst>
              <a:ext uri="{FF2B5EF4-FFF2-40B4-BE49-F238E27FC236}">
                <a16:creationId xmlns:a16="http://schemas.microsoft.com/office/drawing/2014/main" id="{27DF1C48-891B-495D-8785-BDD62471AEBA}"/>
              </a:ext>
            </a:extLst>
          </p:cNvPr>
          <p:cNvSpPr>
            <a:spLocks noGrp="1"/>
          </p:cNvSpPr>
          <p:nvPr>
            <p:ph type="title"/>
          </p:nvPr>
        </p:nvSpPr>
        <p:spPr>
          <a:xfrm>
            <a:off x="3805881" y="250915"/>
            <a:ext cx="7935097" cy="1052724"/>
          </a:xfrm>
        </p:spPr>
        <p:txBody>
          <a:bodyPr>
            <a:noAutofit/>
          </a:bodyPr>
          <a:lstStyle/>
          <a:p>
            <a:r>
              <a:rPr lang="en-US" sz="3600" b="1" dirty="0"/>
              <a:t>SOLUTION TO THE PROBLEMS STATES</a:t>
            </a:r>
          </a:p>
        </p:txBody>
      </p:sp>
      <p:sp>
        <p:nvSpPr>
          <p:cNvPr id="3" name="Content Placeholder 2">
            <a:extLst>
              <a:ext uri="{FF2B5EF4-FFF2-40B4-BE49-F238E27FC236}">
                <a16:creationId xmlns:a16="http://schemas.microsoft.com/office/drawing/2014/main" id="{17530148-1ED0-460A-B475-C226C8E7926A}"/>
              </a:ext>
            </a:extLst>
          </p:cNvPr>
          <p:cNvSpPr>
            <a:spLocks noGrp="1"/>
          </p:cNvSpPr>
          <p:nvPr>
            <p:ph idx="1"/>
          </p:nvPr>
        </p:nvSpPr>
        <p:spPr>
          <a:xfrm>
            <a:off x="431780" y="1907176"/>
            <a:ext cx="11416937" cy="4637313"/>
          </a:xfrm>
        </p:spPr>
        <p:txBody>
          <a:bodyPr>
            <a:normAutofit/>
          </a:bodyPr>
          <a:lstStyle/>
          <a:p>
            <a:pPr lvl="0">
              <a:buFont typeface="Wingdings" panose="05000000000000000000" pitchFamily="2" charset="2"/>
              <a:buChar char="ü"/>
            </a:pPr>
            <a:r>
              <a:rPr lang="en-US" dirty="0" smtClean="0">
                <a:effectLst/>
                <a:cs typeface="Times New Roman" panose="02020603050405020304" pitchFamily="18" charset="0"/>
              </a:rPr>
              <a:t>Minimum </a:t>
            </a:r>
            <a:r>
              <a:rPr lang="en-US" dirty="0">
                <a:effectLst/>
                <a:cs typeface="Times New Roman" panose="02020603050405020304" pitchFamily="18" charset="0"/>
              </a:rPr>
              <a:t>time </a:t>
            </a:r>
            <a:r>
              <a:rPr lang="en-US" dirty="0" smtClean="0">
                <a:effectLst/>
                <a:cs typeface="Times New Roman" panose="02020603050405020304" pitchFamily="18" charset="0"/>
              </a:rPr>
              <a:t>required (48 hours)</a:t>
            </a:r>
          </a:p>
          <a:p>
            <a:pPr marL="0" lvl="0" indent="0">
              <a:buNone/>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User friendliness and </a:t>
            </a:r>
            <a:r>
              <a:rPr lang="en-US" dirty="0" smtClean="0">
                <a:effectLst/>
                <a:cs typeface="Times New Roman" panose="02020603050405020304" pitchFamily="18" charset="0"/>
              </a:rPr>
              <a:t>interactive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effectLst/>
                <a:cs typeface="Times New Roman" panose="02020603050405020304" pitchFamily="18" charset="0"/>
              </a:rPr>
              <a:t>Better </a:t>
            </a:r>
            <a:r>
              <a:rPr lang="en-US" dirty="0" smtClean="0">
                <a:effectLst/>
                <a:cs typeface="Times New Roman" panose="02020603050405020304" pitchFamily="18" charset="0"/>
              </a:rPr>
              <a:t>service</a:t>
            </a:r>
          </a:p>
          <a:p>
            <a:pPr lvl="0">
              <a:buFont typeface="Wingdings" panose="05000000000000000000" pitchFamily="2" charset="2"/>
              <a:buChar char="ü"/>
            </a:pPr>
            <a:endParaRPr lang="en-US" dirty="0">
              <a:effectLst/>
              <a:cs typeface="Times New Roman" panose="02020603050405020304" pitchFamily="18" charset="0"/>
            </a:endParaRPr>
          </a:p>
          <a:p>
            <a:pPr lvl="0">
              <a:buFont typeface="Wingdings" panose="05000000000000000000" pitchFamily="2" charset="2"/>
              <a:buChar char="ü"/>
            </a:pPr>
            <a:r>
              <a:rPr lang="en-US" dirty="0"/>
              <a:t>Human judgement will be turned to Automation with the use of </a:t>
            </a:r>
            <a:r>
              <a:rPr lang="en-US" dirty="0" smtClean="0"/>
              <a:t>SCSEA system.</a:t>
            </a:r>
            <a:endParaRPr lang="en-US" dirty="0" smtClean="0"/>
          </a:p>
          <a:p>
            <a:pPr lvl="0">
              <a:buFont typeface="Wingdings" panose="05000000000000000000" pitchFamily="2" charset="2"/>
              <a:buChar char="ü"/>
            </a:pPr>
            <a:endParaRPr lang="en-US" dirty="0" smtClean="0"/>
          </a:p>
          <a:p>
            <a:pPr>
              <a:buFont typeface="Wingdings" panose="05000000000000000000" pitchFamily="2" charset="2"/>
              <a:buChar char="ü"/>
            </a:pPr>
            <a:r>
              <a:rPr lang="en-US" dirty="0">
                <a:cs typeface="Times New Roman" panose="02020603050405020304" pitchFamily="18" charset="0"/>
              </a:rPr>
              <a:t>All case reporters will be able to know  which status and where they can ask more information about their case instead of coming at RIB Station to see where their case </a:t>
            </a:r>
            <a:r>
              <a:rPr lang="en-US" dirty="0" smtClean="0">
                <a:cs typeface="Times New Roman" panose="02020603050405020304" pitchFamily="18" charset="0"/>
              </a:rPr>
              <a:t>details but </a:t>
            </a:r>
            <a:r>
              <a:rPr lang="en-US" dirty="0">
                <a:cs typeface="Times New Roman" panose="02020603050405020304" pitchFamily="18" charset="0"/>
              </a:rPr>
              <a:t>they will be notified on their phone.</a:t>
            </a:r>
          </a:p>
          <a:p>
            <a:pPr marL="0" lvl="0" indent="0">
              <a:buNone/>
            </a:pPr>
            <a:endParaRPr lang="en-US" dirty="0"/>
          </a:p>
          <a:p>
            <a:pPr>
              <a:buFont typeface="Wingdings" panose="05000000000000000000" pitchFamily="2" charset="2"/>
              <a:buChar char="ü"/>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88" y="0"/>
            <a:ext cx="1267211" cy="1309276"/>
          </a:xfrm>
          <a:prstGeom prst="rect">
            <a:avLst/>
          </a:prstGeom>
        </p:spPr>
      </p:pic>
    </p:spTree>
    <p:extLst>
      <p:ext uri="{BB962C8B-B14F-4D97-AF65-F5344CB8AC3E}">
        <p14:creationId xmlns:p14="http://schemas.microsoft.com/office/powerpoint/2010/main" val="19181930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4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7204-8103-46B5-8CC9-9D6F206B232E}"/>
              </a:ext>
            </a:extLst>
          </p:cNvPr>
          <p:cNvSpPr>
            <a:spLocks noGrp="1"/>
          </p:cNvSpPr>
          <p:nvPr>
            <p:ph type="title"/>
          </p:nvPr>
        </p:nvSpPr>
        <p:spPr>
          <a:xfrm>
            <a:off x="272497" y="1289567"/>
            <a:ext cx="5289452" cy="1293028"/>
          </a:xfrm>
        </p:spPr>
        <p:txBody>
          <a:bodyPr>
            <a:normAutofit fontScale="90000"/>
          </a:bodyPr>
          <a:lstStyle/>
          <a:p>
            <a:r>
              <a:rPr lang="en-US" sz="4800" b="1" dirty="0">
                <a:solidFill>
                  <a:schemeClr val="bg1"/>
                </a:solidFill>
                <a:effectLst/>
                <a:latin typeface="Berlin Sans FB Demi" panose="020E0802020502020306" pitchFamily="34" charset="0"/>
              </a:rPr>
              <a:t>IMPLEMENTATION</a:t>
            </a:r>
            <a:r>
              <a:rPr lang="en-US" sz="4800" b="1" dirty="0">
                <a:effectLst/>
                <a:latin typeface="Berlin Sans FB Demi" panose="020E0802020502020306" pitchFamily="34" charset="0"/>
              </a:rPr>
              <a:t> </a:t>
            </a:r>
            <a:endParaRPr lang="en-US" sz="4800" b="1" dirty="0">
              <a:latin typeface="Berlin Sans FB Demi" panose="020E0802020502020306" pitchFamily="34"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33" y="0"/>
            <a:ext cx="1267211" cy="1309276"/>
          </a:xfrm>
          <a:prstGeom prst="rect">
            <a:avLst/>
          </a:prstGeom>
        </p:spPr>
      </p:pic>
    </p:spTree>
    <p:extLst>
      <p:ext uri="{BB962C8B-B14F-4D97-AF65-F5344CB8AC3E}">
        <p14:creationId xmlns:p14="http://schemas.microsoft.com/office/powerpoint/2010/main" val="984657598"/>
      </p:ext>
    </p:extLst>
  </p:cSld>
  <p:clrMapOvr>
    <a:masterClrMapping/>
  </p:clrMapOvr>
  <mc:AlternateContent xmlns:mc="http://schemas.openxmlformats.org/markup-compatibility/2006">
    <mc:Choice xmlns:p14="http://schemas.microsoft.com/office/powerpoint/2010/main" Requires="p14">
      <p:transition spd="slow" p14:dur="10000" advClick="0" advTm="7000">
        <p:sndAc>
          <p:stSnd>
            <p:snd r:embed="rId2" name="wind.wav"/>
          </p:stSnd>
        </p:sndAc>
      </p:transition>
    </mc:Choice>
    <mc:Fallback>
      <p:transition spd="slow" advClick="0" advTm="7000">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200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80638" y="4831492"/>
            <a:ext cx="4411362" cy="1886769"/>
          </a:xfrm>
          <a:prstGeom prst="rect">
            <a:avLst/>
          </a:prstGeom>
        </p:spPr>
      </p:pic>
      <p:sp>
        <p:nvSpPr>
          <p:cNvPr id="2" name="Title 1">
            <a:extLst>
              <a:ext uri="{FF2B5EF4-FFF2-40B4-BE49-F238E27FC236}">
                <a16:creationId xmlns:a16="http://schemas.microsoft.com/office/drawing/2014/main" id="{6026AB55-7B5C-473B-8ECC-740D96AAEB4F}"/>
              </a:ext>
            </a:extLst>
          </p:cNvPr>
          <p:cNvSpPr>
            <a:spLocks noGrp="1"/>
          </p:cNvSpPr>
          <p:nvPr>
            <p:ph type="title"/>
          </p:nvPr>
        </p:nvSpPr>
        <p:spPr>
          <a:xfrm>
            <a:off x="3991232" y="393670"/>
            <a:ext cx="7403758" cy="1017217"/>
          </a:xfrm>
        </p:spPr>
        <p:txBody>
          <a:bodyPr/>
          <a:lstStyle/>
          <a:p>
            <a:r>
              <a:rPr lang="en-US" b="1" dirty="0"/>
              <a:t>CONCLUSION</a:t>
            </a:r>
          </a:p>
        </p:txBody>
      </p:sp>
      <p:sp>
        <p:nvSpPr>
          <p:cNvPr id="3" name="Content Placeholder 2">
            <a:extLst>
              <a:ext uri="{FF2B5EF4-FFF2-40B4-BE49-F238E27FC236}">
                <a16:creationId xmlns:a16="http://schemas.microsoft.com/office/drawing/2014/main" id="{9ABCB7F3-2CCF-4B97-9B9D-253D3157214B}"/>
              </a:ext>
            </a:extLst>
          </p:cNvPr>
          <p:cNvSpPr>
            <a:spLocks noGrp="1"/>
          </p:cNvSpPr>
          <p:nvPr>
            <p:ph idx="1"/>
          </p:nvPr>
        </p:nvSpPr>
        <p:spPr>
          <a:xfrm>
            <a:off x="0" y="1237893"/>
            <a:ext cx="10820400" cy="4024125"/>
          </a:xfrm>
        </p:spPr>
        <p:txBody>
          <a:bodyPr>
            <a:normAutofit/>
          </a:bodyPr>
          <a:lstStyle/>
          <a:p>
            <a:pPr marL="0" indent="0">
              <a:buNone/>
            </a:pPr>
            <a:r>
              <a:rPr lang="en-US" dirty="0" smtClean="0">
                <a:effectLst/>
                <a:cs typeface="Times New Roman" panose="02020603050405020304" pitchFamily="18" charset="0"/>
              </a:rPr>
              <a:t>	To conclude, we are in a world where technology is advanced and we need more innovative actions to accelerate this modernity to a highly productive one With</a:t>
            </a:r>
            <a:r>
              <a:rPr lang="en-US" dirty="0" smtClean="0"/>
              <a:t> this system being developed, I hope to reduce time wasting, avoid</a:t>
            </a:r>
            <a:br>
              <a:rPr lang="en-US" dirty="0" smtClean="0"/>
            </a:br>
            <a:r>
              <a:rPr lang="en-US" dirty="0" smtClean="0"/>
              <a:t>misunderstandings, and provide easy data flow and less hard work. I believe that the pertinent departments, such as RIB stations, Rwanda National Police will find this system highly convenient and reliable in order to accomplish their goals</a:t>
            </a:r>
          </a:p>
          <a:p>
            <a:pPr marL="0" indent="0">
              <a:buNone/>
            </a:pPr>
            <a:r>
              <a:rPr lang="en-GB" dirty="0" smtClean="0"/>
              <a:t>	Our hope is that this software SMART CRIME SCENE EVIDENCE ANALYSIS SYSTEM to improve their performance in activity of primary suspect delivery based on the crime evidences, and we hope that the use of this software will enhance the Service of evidence analysis and decision making. </a:t>
            </a:r>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7" y="0"/>
            <a:ext cx="1267211" cy="1309276"/>
          </a:xfrm>
          <a:prstGeom prst="rect">
            <a:avLst/>
          </a:prstGeom>
        </p:spPr>
      </p:pic>
    </p:spTree>
    <p:extLst>
      <p:ext uri="{BB962C8B-B14F-4D97-AF65-F5344CB8AC3E}">
        <p14:creationId xmlns:p14="http://schemas.microsoft.com/office/powerpoint/2010/main" val="73815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6853" y="3743452"/>
            <a:ext cx="5198075" cy="2895369"/>
          </a:xfrm>
          <a:prstGeom prst="rect">
            <a:avLst/>
          </a:prstGeom>
        </p:spPr>
      </p:pic>
      <p:sp>
        <p:nvSpPr>
          <p:cNvPr id="2" name="Title 1">
            <a:extLst>
              <a:ext uri="{FF2B5EF4-FFF2-40B4-BE49-F238E27FC236}">
                <a16:creationId xmlns:a16="http://schemas.microsoft.com/office/drawing/2014/main" id="{36101A44-E1F2-493D-8375-7481758A27B1}"/>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3033A9F9-F995-4C08-8A2F-84D5BC4D7133}"/>
              </a:ext>
            </a:extLst>
          </p:cNvPr>
          <p:cNvSpPr>
            <a:spLocks noGrp="1"/>
          </p:cNvSpPr>
          <p:nvPr>
            <p:ph idx="1"/>
          </p:nvPr>
        </p:nvSpPr>
        <p:spPr>
          <a:xfrm>
            <a:off x="685800" y="2194561"/>
            <a:ext cx="10410568" cy="3773754"/>
          </a:xfrm>
        </p:spPr>
        <p:txBody>
          <a:bodyPr/>
          <a:lstStyle/>
          <a:p>
            <a:pPr marL="0" indent="0">
              <a:buNone/>
            </a:pPr>
            <a:r>
              <a:rPr lang="en-US" dirty="0">
                <a:effectLst/>
                <a:cs typeface="Times New Roman" panose="02020603050405020304" pitchFamily="18" charset="0"/>
              </a:rPr>
              <a:t>With no doubt, the </a:t>
            </a:r>
            <a:r>
              <a:rPr lang="en-US" b="1" dirty="0">
                <a:effectLst/>
                <a:cs typeface="Times New Roman" panose="02020603050405020304" pitchFamily="18" charset="0"/>
              </a:rPr>
              <a:t>output of the</a:t>
            </a:r>
            <a:r>
              <a:rPr lang="en-US" dirty="0">
                <a:effectLst/>
                <a:cs typeface="Times New Roman" panose="02020603050405020304" pitchFamily="18" charset="0"/>
              </a:rPr>
              <a:t> </a:t>
            </a:r>
            <a:r>
              <a:rPr lang="en-US" dirty="0" smtClean="0">
                <a:effectLst/>
                <a:cs typeface="Times New Roman" panose="02020603050405020304" pitchFamily="18" charset="0"/>
              </a:rPr>
              <a:t>SMART CRIME SCENE EVIDENCES ANALYSES reduces </a:t>
            </a:r>
            <a:r>
              <a:rPr lang="en-US" b="1" dirty="0">
                <a:effectLst/>
                <a:cs typeface="Times New Roman" panose="02020603050405020304" pitchFamily="18" charset="0"/>
              </a:rPr>
              <a:t>the </a:t>
            </a:r>
            <a:r>
              <a:rPr lang="en-US" b="1" dirty="0" smtClean="0">
                <a:effectLst/>
                <a:cs typeface="Times New Roman" panose="02020603050405020304" pitchFamily="18" charset="0"/>
              </a:rPr>
              <a:t>injustice, </a:t>
            </a:r>
            <a:r>
              <a:rPr lang="en-US" b="1" dirty="0">
                <a:effectLst/>
                <a:cs typeface="Times New Roman" panose="02020603050405020304" pitchFamily="18" charset="0"/>
              </a:rPr>
              <a:t>workload on </a:t>
            </a:r>
            <a:r>
              <a:rPr lang="en-US" b="1" dirty="0" smtClean="0">
                <a:effectLst/>
                <a:cs typeface="Times New Roman" panose="02020603050405020304" pitchFamily="18" charset="0"/>
              </a:rPr>
              <a:t>suspects </a:t>
            </a:r>
            <a:r>
              <a:rPr lang="en-US" b="1" dirty="0">
                <a:effectLst/>
                <a:cs typeface="Times New Roman" panose="02020603050405020304" pitchFamily="18" charset="0"/>
              </a:rPr>
              <a:t>as well as </a:t>
            </a:r>
            <a:r>
              <a:rPr lang="en-US" b="1" dirty="0" smtClean="0">
                <a:cs typeface="Times New Roman" panose="02020603050405020304" pitchFamily="18" charset="0"/>
              </a:rPr>
              <a:t>Case officers</a:t>
            </a:r>
            <a:r>
              <a:rPr lang="en-US" b="1" dirty="0" smtClean="0">
                <a:effectLst/>
                <a:cs typeface="Times New Roman" panose="02020603050405020304" pitchFamily="18" charset="0"/>
              </a:rPr>
              <a:t>.</a:t>
            </a:r>
            <a:r>
              <a:rPr lang="en-US" dirty="0">
                <a:effectLst/>
                <a:cs typeface="Times New Roman" panose="02020603050405020304" pitchFamily="18" charset="0"/>
              </a:rPr>
              <a:t> It benefits all the educational institutes by reducing the complexity involved while allocating the exam duty for the staff, examination rooms and seats for the students.</a:t>
            </a: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74" y="0"/>
            <a:ext cx="1267211" cy="1309276"/>
          </a:xfrm>
          <a:prstGeom prst="rect">
            <a:avLst/>
          </a:prstGeom>
        </p:spPr>
      </p:pic>
    </p:spTree>
    <p:extLst>
      <p:ext uri="{BB962C8B-B14F-4D97-AF65-F5344CB8AC3E}">
        <p14:creationId xmlns:p14="http://schemas.microsoft.com/office/powerpoint/2010/main" val="299373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2891A-8E95-4BC5-85E1-4E4159CF9DF8}"/>
              </a:ext>
            </a:extLst>
          </p:cNvPr>
          <p:cNvSpPr txBox="1"/>
          <p:nvPr/>
        </p:nvSpPr>
        <p:spPr>
          <a:xfrm>
            <a:off x="1793273" y="1528657"/>
            <a:ext cx="7962900" cy="120032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Garamond" panose="02020404030301010803"/>
                <a:ea typeface="+mn-ea"/>
                <a:cs typeface="+mn-cs"/>
              </a:rPr>
              <a:t>God bless you all..!</a:t>
            </a:r>
            <a:endParaRPr kumimoji="0" lang="en-US" sz="7200" b="0" i="0" u="none" strike="noStrike" kern="1200" cap="none" spc="0" normalizeH="0" baseline="0" noProof="0" dirty="0">
              <a:ln>
                <a:noFill/>
              </a:ln>
              <a:solidFill>
                <a:prstClr val="black"/>
              </a:solidFill>
              <a:effectLst/>
              <a:uLnTx/>
              <a:uFillTx/>
              <a:latin typeface="Garamond" panose="02020404030301010803"/>
              <a:ea typeface="+mn-ea"/>
              <a:cs typeface="+mn-cs"/>
            </a:endParaRPr>
          </a:p>
        </p:txBody>
      </p:sp>
      <p:sp>
        <p:nvSpPr>
          <p:cNvPr id="2" name="Down Arrow Callout 1"/>
          <p:cNvSpPr/>
          <p:nvPr/>
        </p:nvSpPr>
        <p:spPr>
          <a:xfrm>
            <a:off x="0" y="1528656"/>
            <a:ext cx="12192000" cy="1671743"/>
          </a:xfrm>
          <a:prstGeom prst="downArrowCallout">
            <a:avLst/>
          </a:prstGeom>
          <a:noFill/>
          <a:ln w="9525" cap="flat" cmpd="sng" algn="ctr">
            <a:solidFill>
              <a:srgbClr val="002060"/>
            </a:solidFill>
            <a:prstDash val="solid"/>
            <a:round/>
            <a:headEnd type="none" w="med" len="med"/>
            <a:tailEnd type="none" w="med" len="med"/>
          </a:ln>
          <a:effectLst>
            <a:glow rad="228600">
              <a:schemeClr val="accent5">
                <a:satMod val="175000"/>
                <a:alpha val="40000"/>
              </a:schemeClr>
            </a:glow>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5549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0734" y="2318658"/>
            <a:ext cx="5782963" cy="3221156"/>
          </a:xfrm>
          <a:prstGeom prst="rect">
            <a:avLst/>
          </a:prstGeom>
        </p:spPr>
      </p:pic>
      <p:sp>
        <p:nvSpPr>
          <p:cNvPr id="2" name="Title 1">
            <a:extLst>
              <a:ext uri="{FF2B5EF4-FFF2-40B4-BE49-F238E27FC236}">
                <a16:creationId xmlns:a16="http://schemas.microsoft.com/office/drawing/2014/main" id="{4E1A030E-06B9-4033-8A60-3EA7F4EE13D6}"/>
              </a:ext>
            </a:extLst>
          </p:cNvPr>
          <p:cNvSpPr>
            <a:spLocks noGrp="1"/>
          </p:cNvSpPr>
          <p:nvPr>
            <p:ph type="title"/>
          </p:nvPr>
        </p:nvSpPr>
        <p:spPr>
          <a:xfrm>
            <a:off x="2916194" y="568430"/>
            <a:ext cx="8276497" cy="1071357"/>
          </a:xfrm>
        </p:spPr>
        <p:txBody>
          <a:bodyPr/>
          <a:lstStyle/>
          <a:p>
            <a:r>
              <a:rPr lang="en-US" dirty="0"/>
              <a:t>OUTLINES</a:t>
            </a:r>
          </a:p>
        </p:txBody>
      </p:sp>
      <p:sp>
        <p:nvSpPr>
          <p:cNvPr id="3" name="Content Placeholder 2">
            <a:extLst>
              <a:ext uri="{FF2B5EF4-FFF2-40B4-BE49-F238E27FC236}">
                <a16:creationId xmlns:a16="http://schemas.microsoft.com/office/drawing/2014/main" id="{8B7BEC5C-EC1F-42E6-ACF0-1B3C51C72698}"/>
              </a:ext>
            </a:extLst>
          </p:cNvPr>
          <p:cNvSpPr>
            <a:spLocks noGrp="1"/>
          </p:cNvSpPr>
          <p:nvPr>
            <p:ph idx="1"/>
          </p:nvPr>
        </p:nvSpPr>
        <p:spPr/>
        <p:txBody>
          <a:bodyPr>
            <a:normAutofit/>
          </a:bodyPr>
          <a:lstStyle/>
          <a:p>
            <a:pPr>
              <a:buFont typeface="Wingdings" panose="05000000000000000000" pitchFamily="2" charset="2"/>
              <a:buChar char="ü"/>
            </a:pPr>
            <a:r>
              <a:rPr lang="en-US" sz="2800" dirty="0"/>
              <a:t>Introduction</a:t>
            </a:r>
          </a:p>
          <a:p>
            <a:pPr>
              <a:buFont typeface="Wingdings" panose="05000000000000000000" pitchFamily="2" charset="2"/>
              <a:buChar char="ü"/>
            </a:pPr>
            <a:r>
              <a:rPr lang="en-US" sz="2800" dirty="0"/>
              <a:t>Background of the study</a:t>
            </a:r>
          </a:p>
          <a:p>
            <a:pPr>
              <a:buFont typeface="Wingdings" panose="05000000000000000000" pitchFamily="2" charset="2"/>
              <a:buChar char="ü"/>
            </a:pPr>
            <a:r>
              <a:rPr lang="en-US" sz="2800" dirty="0"/>
              <a:t>Objectives</a:t>
            </a:r>
          </a:p>
          <a:p>
            <a:pPr>
              <a:buFont typeface="Wingdings" panose="05000000000000000000" pitchFamily="2" charset="2"/>
              <a:buChar char="ü"/>
            </a:pPr>
            <a:r>
              <a:rPr lang="en-US" sz="2800" dirty="0"/>
              <a:t>Problem of the existing system</a:t>
            </a:r>
          </a:p>
          <a:p>
            <a:pPr>
              <a:buFont typeface="Wingdings" panose="05000000000000000000" pitchFamily="2" charset="2"/>
              <a:buChar char="ü"/>
            </a:pPr>
            <a:r>
              <a:rPr lang="en-US" sz="2800" dirty="0"/>
              <a:t>Solution of the problem</a:t>
            </a:r>
          </a:p>
          <a:p>
            <a:pPr>
              <a:buFont typeface="Wingdings" panose="05000000000000000000" pitchFamily="2" charset="2"/>
              <a:buChar char="ü"/>
            </a:pPr>
            <a:r>
              <a:rPr lang="en-US" sz="2800" dirty="0"/>
              <a:t>Implementation</a:t>
            </a:r>
          </a:p>
          <a:p>
            <a:pPr>
              <a:buFont typeface="Wingdings" panose="05000000000000000000" pitchFamily="2" charset="2"/>
              <a:buChar char="ü"/>
            </a:pPr>
            <a:r>
              <a:rPr lang="en-US" sz="2800" dirty="0"/>
              <a:t>Conclusion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639" y="48498"/>
            <a:ext cx="1274461" cy="1272301"/>
          </a:xfrm>
          <a:prstGeom prst="rect">
            <a:avLst/>
          </a:prstGeom>
        </p:spPr>
      </p:pic>
    </p:spTree>
    <p:extLst>
      <p:ext uri="{BB962C8B-B14F-4D97-AF65-F5344CB8AC3E}">
        <p14:creationId xmlns:p14="http://schemas.microsoft.com/office/powerpoint/2010/main" val="972138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C8D69-E182-4E03-9F76-E2150823982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96E06A-7666-494A-8FC6-65203C09839E}"/>
              </a:ext>
            </a:extLst>
          </p:cNvPr>
          <p:cNvSpPr>
            <a:spLocks noGrp="1"/>
          </p:cNvSpPr>
          <p:nvPr>
            <p:ph idx="1"/>
          </p:nvPr>
        </p:nvSpPr>
        <p:spPr/>
        <p:txBody>
          <a:bodyPr/>
          <a:lstStyle/>
          <a:p>
            <a:pPr marL="0" indent="0">
              <a:buNone/>
            </a:pPr>
            <a:r>
              <a:rPr lang="en-US" dirty="0"/>
              <a:t>We have </a:t>
            </a:r>
            <a:r>
              <a:rPr lang="en-US" dirty="0" smtClean="0"/>
              <a:t>5 </a:t>
            </a:r>
            <a:r>
              <a:rPr lang="en-US" dirty="0"/>
              <a:t>term:</a:t>
            </a:r>
          </a:p>
          <a:p>
            <a:pPr marL="457200" indent="-457200">
              <a:buAutoNum type="arabicPeriod"/>
            </a:pPr>
            <a:r>
              <a:rPr lang="en-US" dirty="0" smtClean="0"/>
              <a:t>Smart</a:t>
            </a:r>
            <a:endParaRPr lang="en-US" dirty="0"/>
          </a:p>
          <a:p>
            <a:pPr marL="457200" indent="-457200">
              <a:buAutoNum type="arabicPeriod"/>
            </a:pPr>
            <a:r>
              <a:rPr lang="en-US" dirty="0" smtClean="0"/>
              <a:t>Crime</a:t>
            </a:r>
          </a:p>
          <a:p>
            <a:pPr marL="457200" indent="-457200">
              <a:buAutoNum type="arabicPeriod"/>
            </a:pPr>
            <a:r>
              <a:rPr lang="en-US" dirty="0" smtClean="0"/>
              <a:t>Scene</a:t>
            </a:r>
            <a:endParaRPr lang="en-US" dirty="0"/>
          </a:p>
          <a:p>
            <a:pPr marL="457200" indent="-457200">
              <a:buAutoNum type="arabicPeriod"/>
            </a:pPr>
            <a:r>
              <a:rPr lang="en-US" dirty="0" smtClean="0"/>
              <a:t>Evidences</a:t>
            </a:r>
            <a:endParaRPr lang="en-US" dirty="0"/>
          </a:p>
          <a:p>
            <a:pPr marL="457200" indent="-457200">
              <a:buAutoNum type="arabicPeriod"/>
            </a:pPr>
            <a:r>
              <a:rPr lang="en-US" dirty="0" smtClean="0"/>
              <a:t>Analysis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3026" y="2318658"/>
            <a:ext cx="5782963" cy="322115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2213040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6634" y="-5442"/>
            <a:ext cx="5782963" cy="2723242"/>
          </a:xfrm>
          <a:prstGeom prst="rect">
            <a:avLst/>
          </a:prstGeom>
        </p:spPr>
      </p:pic>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a:xfrm>
            <a:off x="406400" y="2727960"/>
            <a:ext cx="10820400" cy="4024125"/>
          </a:xfrm>
        </p:spPr>
        <p:txBody>
          <a:bodyPr>
            <a:normAutofit/>
          </a:bodyPr>
          <a:lstStyle/>
          <a:p>
            <a:pPr marL="0" indent="0">
              <a:buNone/>
            </a:pPr>
            <a:r>
              <a:rPr lang="en-US" b="1" dirty="0" smtClean="0"/>
              <a:t>Smart: </a:t>
            </a:r>
            <a:r>
              <a:rPr lang="en-US" dirty="0"/>
              <a:t>Self-monitoring, analysis and reporting technology</a:t>
            </a:r>
            <a:r>
              <a:rPr lang="en-US" dirty="0" smtClean="0"/>
              <a:t>.</a:t>
            </a:r>
          </a:p>
          <a:p>
            <a:pPr marL="0" indent="0">
              <a:buNone/>
            </a:pPr>
            <a:endParaRPr lang="en-US" dirty="0"/>
          </a:p>
          <a:p>
            <a:pPr marL="0" indent="0">
              <a:buNone/>
            </a:pPr>
            <a:r>
              <a:rPr lang="en-US" dirty="0"/>
              <a:t>Several notable types of smart devices </a:t>
            </a:r>
            <a:r>
              <a:rPr lang="en-US" dirty="0" smtClean="0"/>
              <a:t>are:</a:t>
            </a:r>
          </a:p>
          <a:p>
            <a:r>
              <a:rPr lang="en-US" b="1" dirty="0" smtClean="0"/>
              <a:t>smartphones</a:t>
            </a:r>
            <a:r>
              <a:rPr lang="en-US" b="1" dirty="0"/>
              <a:t>, smart cars, </a:t>
            </a:r>
            <a:r>
              <a:rPr lang="en-US" b="1" dirty="0" smtClean="0"/>
              <a:t>smart </a:t>
            </a:r>
            <a:r>
              <a:rPr lang="en-US" b="1" dirty="0"/>
              <a:t>doorbells, </a:t>
            </a:r>
          </a:p>
          <a:p>
            <a:r>
              <a:rPr lang="en-US" b="1" dirty="0" smtClean="0"/>
              <a:t>smart </a:t>
            </a:r>
            <a:r>
              <a:rPr lang="en-US" b="1" dirty="0"/>
              <a:t>locks, smart refrigerators, phablets and tablets, </a:t>
            </a:r>
          </a:p>
          <a:p>
            <a:r>
              <a:rPr lang="en-US" b="1" dirty="0" smtClean="0"/>
              <a:t>smartwatches</a:t>
            </a:r>
            <a:r>
              <a:rPr lang="en-US" b="1" dirty="0"/>
              <a:t>, smart bands, smart key chains, </a:t>
            </a:r>
            <a:r>
              <a:rPr lang="en-US" b="1" dirty="0" smtClean="0"/>
              <a:t>smart glasses, </a:t>
            </a:r>
            <a:r>
              <a:rPr lang="en-US" b="1" dirty="0"/>
              <a:t>and many others</a:t>
            </a:r>
            <a:r>
              <a:rPr lang="en-US" dirty="0"/>
              <a: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7332968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8D7C-4384-4E4C-9C7F-AE2A74E497D9}"/>
              </a:ext>
            </a:extLst>
          </p:cNvPr>
          <p:cNvSpPr>
            <a:spLocks noGrp="1"/>
          </p:cNvSpPr>
          <p:nvPr>
            <p:ph type="title"/>
          </p:nvPr>
        </p:nvSpPr>
        <p:spPr>
          <a:xfrm>
            <a:off x="1295402" y="982132"/>
            <a:ext cx="2117499" cy="1303867"/>
          </a:xfrm>
        </p:spPr>
        <p:txBody>
          <a:bodyPr/>
          <a:lstStyle/>
          <a:p>
            <a:r>
              <a:rPr lang="en-US" dirty="0" smtClean="0"/>
              <a:t>Cont.…</a:t>
            </a:r>
            <a:endParaRPr lang="en-US" dirty="0"/>
          </a:p>
        </p:txBody>
      </p:sp>
      <p:sp>
        <p:nvSpPr>
          <p:cNvPr id="3" name="Content Placeholder 2">
            <a:extLst>
              <a:ext uri="{FF2B5EF4-FFF2-40B4-BE49-F238E27FC236}">
                <a16:creationId xmlns:a16="http://schemas.microsoft.com/office/drawing/2014/main" id="{182D194F-C4BB-4513-B99F-595193868422}"/>
              </a:ext>
            </a:extLst>
          </p:cNvPr>
          <p:cNvSpPr>
            <a:spLocks noGrp="1"/>
          </p:cNvSpPr>
          <p:nvPr>
            <p:ph idx="1"/>
          </p:nvPr>
        </p:nvSpPr>
        <p:spPr>
          <a:xfrm>
            <a:off x="624016" y="2132776"/>
            <a:ext cx="10820400" cy="4024125"/>
          </a:xfrm>
        </p:spPr>
        <p:txBody>
          <a:bodyPr>
            <a:normAutofit fontScale="92500"/>
          </a:bodyPr>
          <a:lstStyle/>
          <a:p>
            <a:pPr marL="0" indent="0">
              <a:buNone/>
            </a:pPr>
            <a:r>
              <a:rPr lang="en-US" b="1" dirty="0" smtClean="0"/>
              <a:t>Crime: </a:t>
            </a:r>
            <a:r>
              <a:rPr lang="en-US" dirty="0"/>
              <a:t>an action or omission which constitutes an offence and is punishable by law</a:t>
            </a:r>
            <a:r>
              <a:rPr lang="en-US" dirty="0" smtClean="0"/>
              <a:t>.</a:t>
            </a:r>
          </a:p>
          <a:p>
            <a:pPr marL="0" indent="0">
              <a:buNone/>
            </a:pPr>
            <a:endParaRPr lang="en-US" dirty="0"/>
          </a:p>
          <a:p>
            <a:pPr marL="0" indent="0">
              <a:buNone/>
            </a:pPr>
            <a:r>
              <a:rPr lang="en-US" dirty="0"/>
              <a:t>an illegal act for which someone can be punished by the government </a:t>
            </a:r>
            <a:r>
              <a:rPr lang="en-US" dirty="0" smtClean="0"/>
              <a:t>Especially </a:t>
            </a:r>
            <a:r>
              <a:rPr lang="en-US" dirty="0"/>
              <a:t>: </a:t>
            </a:r>
            <a:endParaRPr lang="en-US" dirty="0" smtClean="0"/>
          </a:p>
          <a:p>
            <a:pPr marL="0" indent="0">
              <a:buNone/>
            </a:pPr>
            <a:r>
              <a:rPr lang="en-US" dirty="0" smtClean="0"/>
              <a:t>1: a </a:t>
            </a:r>
            <a:r>
              <a:rPr lang="en-US" dirty="0"/>
              <a:t>gross violation of law. </a:t>
            </a:r>
            <a:endParaRPr lang="en-US" dirty="0" smtClean="0"/>
          </a:p>
          <a:p>
            <a:pPr marL="0" indent="0">
              <a:buNone/>
            </a:pPr>
            <a:r>
              <a:rPr lang="en-US" dirty="0" smtClean="0"/>
              <a:t>2 </a:t>
            </a:r>
            <a:r>
              <a:rPr lang="en-US" dirty="0"/>
              <a:t>: a grave offense especially against morality. </a:t>
            </a:r>
            <a:endParaRPr lang="en-US" dirty="0" smtClean="0"/>
          </a:p>
          <a:p>
            <a:pPr marL="0" indent="0">
              <a:buNone/>
            </a:pPr>
            <a:r>
              <a:rPr lang="en-US" dirty="0" smtClean="0"/>
              <a:t>3 </a:t>
            </a:r>
            <a:r>
              <a:rPr lang="en-US" dirty="0"/>
              <a:t>: criminal activity efforts to fight crime. </a:t>
            </a:r>
            <a:endParaRPr lang="en-US" dirty="0" smtClean="0"/>
          </a:p>
          <a:p>
            <a:pPr marL="0" indent="0">
              <a:buNone/>
            </a:pPr>
            <a:r>
              <a:rPr lang="en-US" dirty="0" smtClean="0"/>
              <a:t>4 </a:t>
            </a:r>
            <a:r>
              <a:rPr lang="en-US" dirty="0"/>
              <a:t>: something reprehensible, foolish, or disgraceful </a:t>
            </a:r>
          </a:p>
          <a:p>
            <a:pPr marL="0" indent="0">
              <a:buNone/>
            </a:pPr>
            <a:endParaRPr lang="en-US" dirty="0" smtClean="0"/>
          </a:p>
          <a:p>
            <a:pPr marL="0" indent="0" algn="ctr">
              <a:buNone/>
            </a:pPr>
            <a:r>
              <a:rPr lang="en-US" dirty="0" smtClean="0"/>
              <a:t>It's </a:t>
            </a:r>
            <a:r>
              <a:rPr lang="en-US" dirty="0"/>
              <a:t>a crime to waste good food.</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29600" y="-30842"/>
            <a:ext cx="3947297" cy="2198676"/>
          </a:xfrm>
          <a:prstGeom prst="rect">
            <a:avLst/>
          </a:prstGeom>
        </p:spPr>
      </p:pic>
    </p:spTree>
    <p:extLst>
      <p:ext uri="{BB962C8B-B14F-4D97-AF65-F5344CB8AC3E}">
        <p14:creationId xmlns:p14="http://schemas.microsoft.com/office/powerpoint/2010/main" val="26050313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4234" y="3448958"/>
            <a:ext cx="5782963" cy="3221156"/>
          </a:xfrm>
          <a:prstGeom prst="rect">
            <a:avLst/>
          </a:prstGeom>
        </p:spPr>
      </p:pic>
      <p:sp>
        <p:nvSpPr>
          <p:cNvPr id="2" name="Title 1">
            <a:extLst>
              <a:ext uri="{FF2B5EF4-FFF2-40B4-BE49-F238E27FC236}">
                <a16:creationId xmlns:a16="http://schemas.microsoft.com/office/drawing/2014/main" id="{99FAC7BB-A484-4618-A33A-60DAAEE9CBEC}"/>
              </a:ext>
            </a:extLst>
          </p:cNvPr>
          <p:cNvSpPr>
            <a:spLocks noGrp="1"/>
          </p:cNvSpPr>
          <p:nvPr>
            <p:ph type="title"/>
          </p:nvPr>
        </p:nvSpPr>
        <p:spPr>
          <a:xfrm>
            <a:off x="1295402" y="982132"/>
            <a:ext cx="1898559"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09CE42F5-978D-4FE3-A7A0-091A3DADBB6C}"/>
              </a:ext>
            </a:extLst>
          </p:cNvPr>
          <p:cNvSpPr>
            <a:spLocks noGrp="1"/>
          </p:cNvSpPr>
          <p:nvPr>
            <p:ph idx="1"/>
          </p:nvPr>
        </p:nvSpPr>
        <p:spPr/>
        <p:txBody>
          <a:bodyPr/>
          <a:lstStyle/>
          <a:p>
            <a:pPr marL="0" indent="0">
              <a:buNone/>
            </a:pPr>
            <a:r>
              <a:rPr lang="en-US" b="1" dirty="0" smtClean="0"/>
              <a:t>Scene</a:t>
            </a:r>
            <a:r>
              <a:rPr lang="en-US" dirty="0" smtClean="0"/>
              <a:t>: </a:t>
            </a:r>
            <a:r>
              <a:rPr lang="en-US" dirty="0"/>
              <a:t>the place where an incident in real life or fiction occurs or occurred. </a:t>
            </a:r>
            <a:endParaRPr lang="en-US" dirty="0" smtClean="0"/>
          </a:p>
          <a:p>
            <a:pPr marL="0" indent="0">
              <a:buNone/>
            </a:pPr>
            <a:r>
              <a:rPr lang="en-US" dirty="0"/>
              <a:t> </a:t>
            </a:r>
            <a:r>
              <a:rPr lang="en-US" b="1" dirty="0"/>
              <a:t>a division of an act presenting continuous action in one place</a:t>
            </a:r>
            <a:r>
              <a:rPr lang="en-US" dirty="0"/>
              <a:t>. b : a single situation or unit of dialogue in a play the love scene. c : a motion-picture or television episode or sequence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388532845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9334" y="4051300"/>
            <a:ext cx="5782963" cy="2707714"/>
          </a:xfrm>
          <a:prstGeom prst="rect">
            <a:avLst/>
          </a:prstGeom>
        </p:spPr>
      </p:pic>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b="1" dirty="0" smtClean="0"/>
              <a:t>Evidences: </a:t>
            </a:r>
            <a:r>
              <a:rPr lang="en-US" dirty="0"/>
              <a:t>the available body of facts or information indicating whether a belief or proposition is true or valid</a:t>
            </a:r>
            <a:r>
              <a:rPr lang="en-US" dirty="0" smtClean="0"/>
              <a:t>.</a:t>
            </a:r>
            <a:endParaRPr lang="en-US" dirty="0"/>
          </a:p>
          <a:p>
            <a:pPr marL="0" indent="0">
              <a:buNone/>
            </a:pPr>
            <a:r>
              <a:rPr lang="en-US" dirty="0">
                <a:effectLst/>
                <a:cs typeface="Times New Roman" panose="02020603050405020304" pitchFamily="18" charset="0"/>
              </a:rPr>
              <a:t>This system deals with the </a:t>
            </a:r>
            <a:r>
              <a:rPr lang="en-US" dirty="0" smtClean="0">
                <a:effectLst/>
                <a:cs typeface="Times New Roman" panose="02020603050405020304" pitchFamily="18" charset="0"/>
              </a:rPr>
              <a:t>Analysis </a:t>
            </a:r>
            <a:r>
              <a:rPr lang="en-US" dirty="0">
                <a:effectLst/>
                <a:cs typeface="Times New Roman" panose="02020603050405020304" pitchFamily="18" charset="0"/>
              </a:rPr>
              <a:t>process of </a:t>
            </a:r>
            <a:r>
              <a:rPr lang="en-US" dirty="0">
                <a:cs typeface="Times New Roman" panose="02020603050405020304" pitchFamily="18" charset="0"/>
              </a:rPr>
              <a:t>Evidences </a:t>
            </a:r>
            <a:endParaRPr lang="en-US" dirty="0" smtClean="0">
              <a:cs typeface="Times New Roman" panose="02020603050405020304" pitchFamily="18" charset="0"/>
            </a:endParaRPr>
          </a:p>
          <a:p>
            <a:pPr marL="0" indent="0">
              <a:buNone/>
            </a:pPr>
            <a:r>
              <a:rPr lang="en-US" dirty="0" smtClean="0">
                <a:cs typeface="Times New Roman" panose="02020603050405020304" pitchFamily="18" charset="0"/>
              </a:rPr>
              <a:t>automatically</a:t>
            </a:r>
            <a:r>
              <a:rPr lang="en-US" dirty="0" smtClean="0">
                <a:effectLst/>
                <a:cs typeface="Times New Roman" panose="02020603050405020304" pitchFamily="18" charset="0"/>
              </a:rPr>
              <a:t> </a:t>
            </a:r>
            <a:r>
              <a:rPr lang="en-US" dirty="0">
                <a:effectLst/>
                <a:cs typeface="Times New Roman" panose="02020603050405020304" pitchFamily="18" charset="0"/>
              </a:rPr>
              <a:t>instead of manually. </a:t>
            </a:r>
            <a:endParaRPr lang="en-US" dirty="0" smtClean="0">
              <a:effectLst/>
              <a:cs typeface="Times New Roman" panose="02020603050405020304" pitchFamily="18" charset="0"/>
            </a:endParaRPr>
          </a:p>
          <a:p>
            <a:pPr marL="0" indent="0">
              <a:buNone/>
            </a:pPr>
            <a:r>
              <a:rPr lang="en-US" dirty="0" smtClean="0">
                <a:effectLst/>
                <a:cs typeface="Times New Roman" panose="02020603050405020304" pitchFamily="18" charset="0"/>
              </a:rPr>
              <a:t>This </a:t>
            </a:r>
            <a:r>
              <a:rPr lang="en-US" dirty="0">
                <a:effectLst/>
                <a:cs typeface="Times New Roman" panose="02020603050405020304" pitchFamily="18" charset="0"/>
              </a:rPr>
              <a:t>application will be used for the automatic </a:t>
            </a:r>
            <a:r>
              <a:rPr lang="en-US" dirty="0" smtClean="0">
                <a:effectLst/>
                <a:cs typeface="Times New Roman" panose="02020603050405020304" pitchFamily="18" charset="0"/>
              </a:rPr>
              <a:t>generation decision report of a certain case suspects and provide final decision</a:t>
            </a:r>
            <a:endParaRPr lang="en-US" dirty="0">
              <a:effectLst/>
              <a:cs typeface="Times New Roman" panose="02020603050405020304" pitchFamily="18" charset="0"/>
            </a:endParaRPr>
          </a:p>
          <a:p>
            <a:pPr marL="0" indent="0">
              <a:buNone/>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35419633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D8BE-6917-466C-8901-10802442F704}"/>
              </a:ext>
            </a:extLst>
          </p:cNvPr>
          <p:cNvSpPr>
            <a:spLocks noGrp="1"/>
          </p:cNvSpPr>
          <p:nvPr>
            <p:ph type="title"/>
          </p:nvPr>
        </p:nvSpPr>
        <p:spPr>
          <a:xfrm>
            <a:off x="1295402" y="982132"/>
            <a:ext cx="1859922" cy="1303867"/>
          </a:xfrm>
        </p:spPr>
        <p:txBody>
          <a:bodyPr>
            <a:normAutofit/>
          </a:bodyPr>
          <a:lstStyle/>
          <a:p>
            <a:r>
              <a:rPr lang="en-US" dirty="0" smtClean="0"/>
              <a:t>Cont.…</a:t>
            </a:r>
            <a:endParaRPr lang="en-US" dirty="0"/>
          </a:p>
        </p:txBody>
      </p:sp>
      <p:sp>
        <p:nvSpPr>
          <p:cNvPr id="3" name="Content Placeholder 2">
            <a:extLst>
              <a:ext uri="{FF2B5EF4-FFF2-40B4-BE49-F238E27FC236}">
                <a16:creationId xmlns:a16="http://schemas.microsoft.com/office/drawing/2014/main" id="{291541FA-8B37-4E9F-A3AF-6E106FD92751}"/>
              </a:ext>
            </a:extLst>
          </p:cNvPr>
          <p:cNvSpPr>
            <a:spLocks noGrp="1"/>
          </p:cNvSpPr>
          <p:nvPr>
            <p:ph idx="1"/>
          </p:nvPr>
        </p:nvSpPr>
        <p:spPr/>
        <p:txBody>
          <a:bodyPr/>
          <a:lstStyle/>
          <a:p>
            <a:pPr marL="0" indent="0">
              <a:buNone/>
            </a:pPr>
            <a:r>
              <a:rPr lang="en-US" b="1" dirty="0" smtClean="0"/>
              <a:t>Analysis: </a:t>
            </a:r>
            <a:r>
              <a:rPr lang="en-US" dirty="0"/>
              <a:t>detailed examination of the elements or structure of something</a:t>
            </a:r>
            <a:r>
              <a:rPr lang="en-US" dirty="0" smtClean="0"/>
              <a:t>.</a:t>
            </a:r>
            <a:endParaRPr lang="en-US" dirty="0"/>
          </a:p>
          <a:p>
            <a:pPr marL="0" indent="0">
              <a:buNone/>
            </a:pPr>
            <a:r>
              <a:rPr lang="en-US" dirty="0"/>
              <a:t>a detailed examination of anything complex in order to understand its nature or to determine its essential features : a thorough study doing a careful analysis of the problem. b : a statement of such an examination. 2 : separation of a whole into its component parts.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1878375765"/>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2B23E-8197-40D6-9C9C-F401FDF22B5B}"/>
              </a:ext>
            </a:extLst>
          </p:cNvPr>
          <p:cNvSpPr>
            <a:spLocks noGrp="1"/>
          </p:cNvSpPr>
          <p:nvPr>
            <p:ph type="title"/>
          </p:nvPr>
        </p:nvSpPr>
        <p:spPr>
          <a:xfrm>
            <a:off x="1985772" y="307173"/>
            <a:ext cx="8610600" cy="945894"/>
          </a:xfrm>
        </p:spPr>
        <p:txBody>
          <a:bodyPr>
            <a:normAutofit/>
          </a:bodyPr>
          <a:lstStyle/>
          <a:p>
            <a:r>
              <a:rPr lang="en-US" sz="3600" b="1" dirty="0"/>
              <a:t>BACKGROUND OF THE STUDY</a:t>
            </a:r>
          </a:p>
        </p:txBody>
      </p:sp>
      <p:sp>
        <p:nvSpPr>
          <p:cNvPr id="3" name="Content Placeholder 2">
            <a:extLst>
              <a:ext uri="{FF2B5EF4-FFF2-40B4-BE49-F238E27FC236}">
                <a16:creationId xmlns:a16="http://schemas.microsoft.com/office/drawing/2014/main" id="{A13EE096-C88E-4727-93D2-5D24309794A4}"/>
              </a:ext>
            </a:extLst>
          </p:cNvPr>
          <p:cNvSpPr>
            <a:spLocks noGrp="1"/>
          </p:cNvSpPr>
          <p:nvPr>
            <p:ph idx="1"/>
          </p:nvPr>
        </p:nvSpPr>
        <p:spPr>
          <a:xfrm>
            <a:off x="195943" y="1371599"/>
            <a:ext cx="11704320" cy="4545875"/>
          </a:xfrm>
        </p:spPr>
        <p:txBody>
          <a:bodyPr>
            <a:normAutofit fontScale="25000" lnSpcReduction="20000"/>
          </a:bodyPr>
          <a:lstStyle/>
          <a:p>
            <a:pPr marL="0" indent="0">
              <a:lnSpc>
                <a:spcPct val="110000"/>
              </a:lnSpc>
              <a:buNone/>
            </a:pPr>
            <a:r>
              <a:rPr lang="en-US" sz="8800" dirty="0"/>
              <a:t>Crime is still the one of most challenges that most governments around the world are struggling with. Families and businessmen are still being directly or indirectly affected by robberies, murder and other many types of crimes. </a:t>
            </a:r>
          </a:p>
          <a:p>
            <a:pPr marL="0" indent="0">
              <a:lnSpc>
                <a:spcPct val="110000"/>
              </a:lnSpc>
              <a:buNone/>
            </a:pPr>
            <a:endParaRPr lang="en-US" sz="8800" dirty="0"/>
          </a:p>
          <a:p>
            <a:pPr marL="0" indent="0">
              <a:lnSpc>
                <a:spcPct val="110000"/>
              </a:lnSpc>
              <a:buNone/>
            </a:pPr>
            <a:r>
              <a:rPr lang="en-US" sz="8800" dirty="0"/>
              <a:t>So, after seeing the RIB existing </a:t>
            </a:r>
            <a:r>
              <a:rPr lang="en-US" sz="8800" dirty="0" smtClean="0"/>
              <a:t>system that </a:t>
            </a:r>
            <a:r>
              <a:rPr lang="en-US" sz="8800" dirty="0"/>
              <a:t>takes almost 72 hours to present a primary suspect and sometimes reports comes with errors due to human justice which can be easily diverted in one way or another</a:t>
            </a:r>
            <a:r>
              <a:rPr lang="en-US" sz="8800" dirty="0" smtClean="0"/>
              <a:t>.</a:t>
            </a:r>
          </a:p>
          <a:p>
            <a:pPr marL="0" indent="0">
              <a:lnSpc>
                <a:spcPct val="110000"/>
              </a:lnSpc>
              <a:buNone/>
            </a:pPr>
            <a:r>
              <a:rPr lang="en-US" sz="8800" dirty="0" smtClean="0"/>
              <a:t>This </a:t>
            </a:r>
            <a:r>
              <a:rPr lang="en-US" sz="8800" dirty="0"/>
              <a:t>project has been conceived in order to propose a model of analyzing crime evidences in order to facilitate and simplify these actions </a:t>
            </a:r>
            <a:endParaRPr lang="en-US" sz="8800" dirty="0" smtClean="0"/>
          </a:p>
          <a:p>
            <a:pPr marL="0" indent="0">
              <a:lnSpc>
                <a:spcPct val="110000"/>
              </a:lnSpc>
              <a:buNone/>
            </a:pPr>
            <a:r>
              <a:rPr lang="en-US" sz="8800" dirty="0" smtClean="0"/>
              <a:t>one </a:t>
            </a:r>
            <a:r>
              <a:rPr lang="en-US" sz="8800" dirty="0"/>
              <a:t>of the major tools is to have automated </a:t>
            </a:r>
            <a:r>
              <a:rPr lang="en-US" sz="8800" dirty="0" smtClean="0"/>
              <a:t>system </a:t>
            </a:r>
            <a:r>
              <a:rPr lang="en-US" sz="8800" dirty="0"/>
              <a:t>which consists of tasks such as registering suspects, revising his/her past criminal report compare it with the evidences and </a:t>
            </a:r>
            <a:r>
              <a:rPr lang="en-US" sz="8800" dirty="0" smtClean="0"/>
              <a:t>generate </a:t>
            </a:r>
            <a:r>
              <a:rPr lang="en-US" sz="8800" dirty="0"/>
              <a:t>the summarized report. </a:t>
            </a:r>
          </a:p>
          <a:p>
            <a:pPr marL="0" indent="0">
              <a:lnSpc>
                <a:spcPct val="110000"/>
              </a:lnSpc>
              <a:buNone/>
            </a:pPr>
            <a:endParaRPr lang="en-US" sz="8800" dirty="0"/>
          </a:p>
          <a:p>
            <a:pPr marL="0" indent="0">
              <a:lnSpc>
                <a:spcPct val="110000"/>
              </a:lnSpc>
              <a:buNone/>
            </a:pPr>
            <a:r>
              <a:rPr lang="en-US" sz="8800" dirty="0"/>
              <a:t>Automation is the utilization of technology to replace </a:t>
            </a:r>
            <a:r>
              <a:rPr lang="en-US" sz="8800" dirty="0" smtClean="0"/>
              <a:t>human judgement </a:t>
            </a:r>
            <a:r>
              <a:rPr lang="en-US" sz="8800" dirty="0"/>
              <a:t>with a machine that can </a:t>
            </a:r>
            <a:r>
              <a:rPr lang="en-US" sz="8800" dirty="0" smtClean="0"/>
              <a:t>perform more </a:t>
            </a:r>
            <a:r>
              <a:rPr lang="en-US" sz="8800" dirty="0"/>
              <a:t>quickly and more continuously. </a:t>
            </a:r>
            <a:r>
              <a:rPr lang="en-US" sz="3500" dirty="0"/>
              <a:t/>
            </a:r>
            <a:br>
              <a:rPr lang="en-US" sz="3500" dirty="0"/>
            </a:br>
            <a:endParaRPr lang="en-US" sz="3500"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6" y="0"/>
            <a:ext cx="1267211" cy="1309276"/>
          </a:xfrm>
          <a:prstGeom prst="rect">
            <a:avLst/>
          </a:prstGeom>
        </p:spPr>
      </p:pic>
    </p:spTree>
    <p:extLst>
      <p:ext uri="{BB962C8B-B14F-4D97-AF65-F5344CB8AC3E}">
        <p14:creationId xmlns:p14="http://schemas.microsoft.com/office/powerpoint/2010/main" val="2169897646"/>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1432</TotalTime>
  <Words>690</Words>
  <Application>Microsoft Office PowerPoint</Application>
  <PresentationFormat>Widescreen</PresentationFormat>
  <Paragraphs>96</Paragraphs>
  <Slides>17</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Arial</vt:lpstr>
      <vt:lpstr>Bahnschrift</vt:lpstr>
      <vt:lpstr>Bahnschrift SemiBold</vt:lpstr>
      <vt:lpstr>Berlin Sans FB Demi</vt:lpstr>
      <vt:lpstr>Calibri</vt:lpstr>
      <vt:lpstr>Calibri Light</vt:lpstr>
      <vt:lpstr>Century Gothic</vt:lpstr>
      <vt:lpstr>Garamond</vt:lpstr>
      <vt:lpstr>Times New Roman</vt:lpstr>
      <vt:lpstr>Wingdings</vt:lpstr>
      <vt:lpstr>Vapor Trail</vt:lpstr>
      <vt:lpstr>Custom Design</vt:lpstr>
      <vt:lpstr>SMART CRIME SCENE EVIDENCES ANALYSIS  </vt:lpstr>
      <vt:lpstr>OUTLINES</vt:lpstr>
      <vt:lpstr>INTRODUCTION</vt:lpstr>
      <vt:lpstr>Cont.…</vt:lpstr>
      <vt:lpstr>Cont.…</vt:lpstr>
      <vt:lpstr>Cont.…</vt:lpstr>
      <vt:lpstr>Cont.…</vt:lpstr>
      <vt:lpstr>Cont.…</vt:lpstr>
      <vt:lpstr>BACKGROUND OF THE STUDY</vt:lpstr>
      <vt:lpstr>OBJECTIVES</vt:lpstr>
      <vt:lpstr>Specific objective </vt:lpstr>
      <vt:lpstr>PROBLEM OF THE EXISTING SYSTEM</vt:lpstr>
      <vt:lpstr>SOLUTION TO THE PROBLEMS STATES</vt:lpstr>
      <vt:lpstr>IMPLEMENTATION </vt:lpstr>
      <vt:lpstr>CONCLUSION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CRIME SCENE EVIDENCES ANALYSIS  </dc:title>
  <dc:creator>Yves</dc:creator>
  <cp:lastModifiedBy>Yves</cp:lastModifiedBy>
  <cp:revision>79</cp:revision>
  <dcterms:created xsi:type="dcterms:W3CDTF">2022-05-27T13:26:55Z</dcterms:created>
  <dcterms:modified xsi:type="dcterms:W3CDTF">2022-07-05T16:23:29Z</dcterms:modified>
</cp:coreProperties>
</file>

<file path=docProps/thumbnail.jpeg>
</file>